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2"/>
  </p:notesMasterIdLst>
  <p:handoutMasterIdLst>
    <p:handoutMasterId r:id="rId33"/>
  </p:handoutMasterIdLst>
  <p:sldIdLst>
    <p:sldId id="257" r:id="rId2"/>
    <p:sldId id="258" r:id="rId3"/>
    <p:sldId id="259" r:id="rId4"/>
    <p:sldId id="261" r:id="rId5"/>
    <p:sldId id="260" r:id="rId6"/>
    <p:sldId id="262" r:id="rId7"/>
    <p:sldId id="263" r:id="rId8"/>
    <p:sldId id="266" r:id="rId9"/>
    <p:sldId id="267" r:id="rId10"/>
    <p:sldId id="280" r:id="rId11"/>
    <p:sldId id="278" r:id="rId12"/>
    <p:sldId id="279" r:id="rId13"/>
    <p:sldId id="281" r:id="rId14"/>
    <p:sldId id="282" r:id="rId15"/>
    <p:sldId id="283" r:id="rId16"/>
    <p:sldId id="284" r:id="rId17"/>
    <p:sldId id="285" r:id="rId18"/>
    <p:sldId id="286" r:id="rId19"/>
    <p:sldId id="287" r:id="rId20"/>
    <p:sldId id="289" r:id="rId21"/>
    <p:sldId id="288" r:id="rId22"/>
    <p:sldId id="290" r:id="rId23"/>
    <p:sldId id="291" r:id="rId24"/>
    <p:sldId id="292" r:id="rId25"/>
    <p:sldId id="293" r:id="rId26"/>
    <p:sldId id="294" r:id="rId27"/>
    <p:sldId id="296" r:id="rId28"/>
    <p:sldId id="297" r:id="rId29"/>
    <p:sldId id="295" r:id="rId30"/>
    <p:sldId id="299"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766"/>
    <a:srgbClr val="6DB6AB"/>
    <a:srgbClr val="01999C"/>
    <a:srgbClr val="00AFCC"/>
    <a:srgbClr val="595959"/>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660"/>
  </p:normalViewPr>
  <p:slideViewPr>
    <p:cSldViewPr snapToGrid="0" showGuides="1">
      <p:cViewPr>
        <p:scale>
          <a:sx n="60" d="100"/>
          <a:sy n="60" d="100"/>
        </p:scale>
        <p:origin x="-1848" y="-384"/>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C3788-AF23-4201-9E27-4091D6F8534B}" type="datetimeFigureOut">
              <a:rPr lang="pt-BR" smtClean="0"/>
              <a:t>05/03/2020</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DB924-4D22-454C-8E13-AF399D3B1AA9}" type="slidenum">
              <a:rPr lang="pt-BR" smtClean="0"/>
              <a:t>‹nº›</a:t>
            </a:fld>
            <a:endParaRPr lang="pt-BR"/>
          </a:p>
        </p:txBody>
      </p:sp>
    </p:spTree>
    <p:extLst>
      <p:ext uri="{BB962C8B-B14F-4D97-AF65-F5344CB8AC3E}">
        <p14:creationId xmlns:p14="http://schemas.microsoft.com/office/powerpoint/2010/main" val="13426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64CA-149A-4BC7-859F-22662D6A9FED}" type="datetimeFigureOut">
              <a:rPr lang="pt-BR" smtClean="0"/>
              <a:t>05/03/2020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936CC-07FA-40F4-98DE-27FF45D11D2F}" type="slidenum">
              <a:rPr lang="pt-BR" smtClean="0"/>
              <a:t>‹nº›</a:t>
            </a:fld>
            <a:endParaRPr lang="pt-BR"/>
          </a:p>
        </p:txBody>
      </p:sp>
    </p:spTree>
    <p:extLst>
      <p:ext uri="{BB962C8B-B14F-4D97-AF65-F5344CB8AC3E}">
        <p14:creationId xmlns:p14="http://schemas.microsoft.com/office/powerpoint/2010/main" val="271866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73214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1770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Objetivos">
    <p:spTree>
      <p:nvGrpSpPr>
        <p:cNvPr id="1" name=""/>
        <p:cNvGrpSpPr/>
        <p:nvPr/>
      </p:nvGrpSpPr>
      <p:grpSpPr>
        <a:xfrm>
          <a:off x="0" y="0"/>
          <a:ext cx="0" cy="0"/>
          <a:chOff x="0" y="0"/>
          <a:chExt cx="0" cy="0"/>
        </a:xfrm>
      </p:grpSpPr>
      <p:pic>
        <p:nvPicPr>
          <p:cNvPr id="11" name="Image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Retângulo 2">
            <a:hlinkClick r:id="" action="ppaction://hlinkshowjump?jump=previousslide"/>
          </p:cNvPr>
          <p:cNvSpPr/>
          <p:nvPr userDrawn="1"/>
        </p:nvSpPr>
        <p:spPr>
          <a:xfrm>
            <a:off x="78422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userDrawn="1"/>
        </p:nvSpPr>
        <p:spPr>
          <a:xfrm>
            <a:off x="826770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hlinkClick r:id="rId3"/>
          </p:cNvPr>
          <p:cNvSpPr/>
          <p:nvPr userDrawn="1"/>
        </p:nvSpPr>
        <p:spPr>
          <a:xfrm>
            <a:off x="3600450" y="6381750"/>
            <a:ext cx="182245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8"/>
          <p:cNvSpPr>
            <a:spLocks noGrp="1"/>
          </p:cNvSpPr>
          <p:nvPr>
            <p:ph type="body" sz="quarter" idx="10"/>
          </p:nvPr>
        </p:nvSpPr>
        <p:spPr>
          <a:xfrm>
            <a:off x="367200" y="1735200"/>
            <a:ext cx="8172000" cy="4572000"/>
          </a:xfrm>
          <a:prstGeom prst="rect">
            <a:avLst/>
          </a:prstGeom>
        </p:spPr>
        <p:txBody>
          <a:bodyPr/>
          <a:lstStyle>
            <a:lvl1pPr marL="228600" indent="-228600">
              <a:buClr>
                <a:srgbClr val="6DB6AB"/>
              </a:buClr>
              <a:buSzPct val="75000"/>
              <a:buFontTx/>
              <a:buBlip>
                <a:blip r:embed="rId4"/>
              </a:buBlip>
              <a:defRPr sz="2400">
                <a:solidFill>
                  <a:schemeClr val="tx1">
                    <a:lumMod val="75000"/>
                    <a:lumOff val="25000"/>
                  </a:schemeClr>
                </a:solidFill>
                <a:latin typeface="Trebuchet MS" panose="020B0603020202020204" pitchFamily="34" charset="0"/>
              </a:defRPr>
            </a:lvl1pPr>
            <a:lvl2pPr marL="685800" indent="-228600">
              <a:buClr>
                <a:srgbClr val="6DB6AB"/>
              </a:buClr>
              <a:buSzPct val="75000"/>
              <a:buFontTx/>
              <a:buBlip>
                <a:blip r:embed="rId4"/>
              </a:buBlip>
              <a:defRPr sz="2000">
                <a:solidFill>
                  <a:schemeClr val="tx1">
                    <a:lumMod val="75000"/>
                    <a:lumOff val="25000"/>
                  </a:schemeClr>
                </a:solidFill>
                <a:latin typeface="Trebuchet MS" panose="020B0603020202020204" pitchFamily="34" charset="0"/>
              </a:defRPr>
            </a:lvl2pPr>
            <a:lvl3pPr marL="1143000" indent="-228600">
              <a:buClr>
                <a:srgbClr val="6DB6AB"/>
              </a:buClr>
              <a:buSzPct val="75000"/>
              <a:buFontTx/>
              <a:buBlip>
                <a:blip r:embed="rId4"/>
              </a:buBlip>
              <a:defRPr sz="1800">
                <a:solidFill>
                  <a:schemeClr val="tx1">
                    <a:lumMod val="75000"/>
                    <a:lumOff val="25000"/>
                  </a:schemeClr>
                </a:solidFill>
                <a:latin typeface="Trebuchet MS" panose="020B0603020202020204" pitchFamily="34" charset="0"/>
              </a:defRPr>
            </a:lvl3pPr>
            <a:lvl4pPr marL="16002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4pPr>
            <a:lvl5pPr marL="20574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1404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íde d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CaixaDeTexto 2"/>
          <p:cNvSpPr txBox="1"/>
          <p:nvPr userDrawn="1"/>
        </p:nvSpPr>
        <p:spPr>
          <a:xfrm>
            <a:off x="8634412" y="6464928"/>
            <a:ext cx="586846" cy="307777"/>
          </a:xfrm>
          <a:prstGeom prst="rect">
            <a:avLst/>
          </a:prstGeom>
          <a:noFill/>
        </p:spPr>
        <p:txBody>
          <a:bodyPr wrap="square" rtlCol="0">
            <a:spAutoFit/>
          </a:bodyPr>
          <a:lstStyle/>
          <a:p>
            <a:pPr algn="ctr"/>
            <a:fld id="{804A5568-B9F3-42B1-AA00-FE1BF7E31241}" type="slidenum">
              <a:rPr lang="pt-BR" sz="1400" smtClean="0">
                <a:solidFill>
                  <a:srgbClr val="585858"/>
                </a:solidFill>
                <a:latin typeface="Arial Narrow" panose="020B0606020202030204" pitchFamily="34" charset="0"/>
              </a:rPr>
              <a:pPr algn="ctr"/>
              <a:t>‹nº›</a:t>
            </a:fld>
            <a:endParaRPr lang="pt-BR" sz="1600" dirty="0">
              <a:solidFill>
                <a:srgbClr val="585858"/>
              </a:solidFill>
              <a:latin typeface="Arial Narrow" panose="020B0606020202030204" pitchFamily="34" charset="0"/>
            </a:endParaRPr>
          </a:p>
        </p:txBody>
      </p:sp>
      <p:sp>
        <p:nvSpPr>
          <p:cNvPr id="9" name="Retângulo 8">
            <a:hlinkClick r:id="rId3"/>
          </p:cNvPr>
          <p:cNvSpPr/>
          <p:nvPr userDrawn="1"/>
        </p:nvSpPr>
        <p:spPr>
          <a:xfrm>
            <a:off x="5423089" y="6469774"/>
            <a:ext cx="264775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Texto 9"/>
          <p:cNvSpPr>
            <a:spLocks noGrp="1"/>
          </p:cNvSpPr>
          <p:nvPr>
            <p:ph type="body" sz="quarter" idx="10"/>
          </p:nvPr>
        </p:nvSpPr>
        <p:spPr>
          <a:xfrm>
            <a:off x="251999" y="736600"/>
            <a:ext cx="8640000" cy="5474205"/>
          </a:xfrm>
          <a:prstGeom prst="rect">
            <a:avLst/>
          </a:prstGeom>
        </p:spPr>
        <p:txBody>
          <a:bodyPr/>
          <a:lstStyle>
            <a:lvl1pPr>
              <a:buClr>
                <a:srgbClr val="EBC766"/>
              </a:buClr>
              <a:defRPr sz="2400">
                <a:solidFill>
                  <a:schemeClr val="tx1">
                    <a:lumMod val="75000"/>
                    <a:lumOff val="25000"/>
                  </a:schemeClr>
                </a:solidFill>
                <a:latin typeface="Trebuchet MS" panose="020B0603020202020204" pitchFamily="34" charset="0"/>
              </a:defRPr>
            </a:lvl1pPr>
            <a:lvl2pPr>
              <a:buClr>
                <a:srgbClr val="EBC766"/>
              </a:buClr>
              <a:defRPr sz="2000">
                <a:solidFill>
                  <a:schemeClr val="tx1">
                    <a:lumMod val="75000"/>
                    <a:lumOff val="25000"/>
                  </a:schemeClr>
                </a:solidFill>
                <a:latin typeface="Trebuchet MS" panose="020B0603020202020204" pitchFamily="34" charset="0"/>
              </a:defRPr>
            </a:lvl2pPr>
            <a:lvl3pPr>
              <a:buClr>
                <a:srgbClr val="EBC766"/>
              </a:buClr>
              <a:defRPr sz="1800">
                <a:solidFill>
                  <a:schemeClr val="tx1">
                    <a:lumMod val="75000"/>
                    <a:lumOff val="25000"/>
                  </a:schemeClr>
                </a:solidFill>
                <a:latin typeface="Trebuchet MS" panose="020B0603020202020204" pitchFamily="34" charset="0"/>
              </a:defRPr>
            </a:lvl3pPr>
            <a:lvl4pPr>
              <a:buClr>
                <a:srgbClr val="EBC766"/>
              </a:buClr>
              <a:defRPr sz="1600">
                <a:solidFill>
                  <a:schemeClr val="tx1">
                    <a:lumMod val="75000"/>
                    <a:lumOff val="25000"/>
                  </a:schemeClr>
                </a:solidFill>
                <a:latin typeface="Trebuchet MS" panose="020B0603020202020204" pitchFamily="34" charset="0"/>
              </a:defRPr>
            </a:lvl4pPr>
            <a:lvl5pPr>
              <a:buClr>
                <a:srgbClr val="EBC766"/>
              </a:buClr>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Retângulo 10">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8050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561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6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1920719"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Boreal</a:t>
            </a:r>
          </a:p>
        </p:txBody>
      </p:sp>
      <p:sp>
        <p:nvSpPr>
          <p:cNvPr id="6" name="Retângulo: Cantos Arredondados 5">
            <a:extLst>
              <a:ext uri="{FF2B5EF4-FFF2-40B4-BE49-F238E27FC236}">
                <a16:creationId xmlns:a16="http://schemas.microsoft.com/office/drawing/2014/main" xmlns="" id="{990AC879-A4CB-404D-B579-95B87A3238B8}"/>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 Também conhecida como Taiga ou floresta de coníferas, é a formação vegetal que se desenvolve em clima subpolar. É pouco diversificada em espécies. Predominam árvores de coníferas de até 20 metros de altura.</a:t>
            </a:r>
          </a:p>
        </p:txBody>
      </p:sp>
      <p:sp>
        <p:nvSpPr>
          <p:cNvPr id="7" name="Retângulo: Cantos Arredondados 6">
            <a:extLst>
              <a:ext uri="{FF2B5EF4-FFF2-40B4-BE49-F238E27FC236}">
                <a16:creationId xmlns:a16="http://schemas.microsoft.com/office/drawing/2014/main" xmlns="" id="{006B5F20-2802-4FC2-BE1C-4B301A99A2C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A Floresta Boreal é um ecossistema extremamente rico em vida selvagem, sendo o abrigo de muitos animais.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Nesse ecossistema, há rios e lagos com águas limpas e cristalinas que são uma importante área de reprodução de diversas espécies de aves.</a:t>
            </a:r>
          </a:p>
        </p:txBody>
      </p:sp>
      <p:sp>
        <p:nvSpPr>
          <p:cNvPr id="8" name="Triângulo isósceles 7">
            <a:extLst>
              <a:ext uri="{FF2B5EF4-FFF2-40B4-BE49-F238E27FC236}">
                <a16:creationId xmlns:a16="http://schemas.microsoft.com/office/drawing/2014/main" xmlns="" id="{966EF1ED-102C-4F49-BC6C-92FFA076D2D1}"/>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2100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1920719"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Boreal</a:t>
            </a:r>
          </a:p>
        </p:txBody>
      </p:sp>
      <p:sp>
        <p:nvSpPr>
          <p:cNvPr id="6" name="Retângulo: Cantos Arredondados 5">
            <a:extLst>
              <a:ext uri="{FF2B5EF4-FFF2-40B4-BE49-F238E27FC236}">
                <a16:creationId xmlns:a16="http://schemas.microsoft.com/office/drawing/2014/main" xmlns="" id="{990AC879-A4CB-404D-B579-95B87A3238B8}"/>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 Também conhecida como Taiga ou floresta de coníferas, é a formação vegetal que se desenvolve em clima subpolar. É pouco diversificada em espécies. Predominam árvores de coníferas de até 20 metros de altura.</a:t>
            </a:r>
          </a:p>
        </p:txBody>
      </p:sp>
      <p:sp>
        <p:nvSpPr>
          <p:cNvPr id="7" name="Retângulo: Cantos Arredondados 6">
            <a:extLst>
              <a:ext uri="{FF2B5EF4-FFF2-40B4-BE49-F238E27FC236}">
                <a16:creationId xmlns:a16="http://schemas.microsoft.com/office/drawing/2014/main" xmlns="" id="{006B5F20-2802-4FC2-BE1C-4B301A99A2C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Esse tipo de floresta é marcante no hemisfério norte, especialmente na Europa setentrional (Noruega, Suécia e Finlândia), na Rússia, no Canadá, no norte dos Estados Unidos e no Extremo Oriente (Japão e China). </a:t>
            </a:r>
          </a:p>
        </p:txBody>
      </p:sp>
      <p:sp>
        <p:nvSpPr>
          <p:cNvPr id="8" name="Triângulo isósceles 7">
            <a:extLst>
              <a:ext uri="{FF2B5EF4-FFF2-40B4-BE49-F238E27FC236}">
                <a16:creationId xmlns:a16="http://schemas.microsoft.com/office/drawing/2014/main" xmlns="" id="{966EF1ED-102C-4F49-BC6C-92FFA076D2D1}"/>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49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1920719"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Boreal</a:t>
            </a:r>
          </a:p>
        </p:txBody>
      </p:sp>
      <p:sp>
        <p:nvSpPr>
          <p:cNvPr id="6" name="Retângulo: Cantos Arredondados 5">
            <a:extLst>
              <a:ext uri="{FF2B5EF4-FFF2-40B4-BE49-F238E27FC236}">
                <a16:creationId xmlns:a16="http://schemas.microsoft.com/office/drawing/2014/main" xmlns="" id="{990AC879-A4CB-404D-B579-95B87A3238B8}"/>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 Também conhecida como Taiga ou floresta de coníferas, é a formação vegetal que se desenvolve em clima subpolar. É pouco diversificada em espécies. Predominam árvores de coníferas de até 20 metros de altura.</a:t>
            </a:r>
          </a:p>
        </p:txBody>
      </p:sp>
      <p:sp>
        <p:nvSpPr>
          <p:cNvPr id="7" name="Retângulo: Cantos Arredondados 6">
            <a:extLst>
              <a:ext uri="{FF2B5EF4-FFF2-40B4-BE49-F238E27FC236}">
                <a16:creationId xmlns:a16="http://schemas.microsoft.com/office/drawing/2014/main" xmlns="" id="{006B5F20-2802-4FC2-BE1C-4B301A99A2C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Os invernos longos e rigorosos e a baixa pluviosidade explicam a pequena diversidade de espécies. No norte da Rússia, na região da Sibéria, encontra-se a Taiga siberiana, considerada a maior floresta do mundo, com cerca de 9 milhões de km².</a:t>
            </a:r>
          </a:p>
        </p:txBody>
      </p:sp>
      <p:sp>
        <p:nvSpPr>
          <p:cNvPr id="8" name="Triângulo isósceles 7">
            <a:extLst>
              <a:ext uri="{FF2B5EF4-FFF2-40B4-BE49-F238E27FC236}">
                <a16:creationId xmlns:a16="http://schemas.microsoft.com/office/drawing/2014/main" xmlns="" id="{966EF1ED-102C-4F49-BC6C-92FFA076D2D1}"/>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9915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446824"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Temperada</a:t>
            </a:r>
          </a:p>
        </p:txBody>
      </p:sp>
      <p:sp>
        <p:nvSpPr>
          <p:cNvPr id="4" name="Retângulo: Cantos Arredondados 3">
            <a:extLst>
              <a:ext uri="{FF2B5EF4-FFF2-40B4-BE49-F238E27FC236}">
                <a16:creationId xmlns:a16="http://schemas.microsoft.com/office/drawing/2014/main" xmlns="" id="{C6EB0DF0-4B5B-4C29-8110-8778BCE47360}"/>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 Uma de suas peculiaridades é a presença de árvores decíduas (também chamadas caducas), que perdem as folhas principalmente no inverno, em razão das baixas temperaturas. </a:t>
            </a:r>
          </a:p>
        </p:txBody>
      </p:sp>
      <p:sp>
        <p:nvSpPr>
          <p:cNvPr id="6" name="Retângulo: Cantos Arredondados 5">
            <a:extLst>
              <a:ext uri="{FF2B5EF4-FFF2-40B4-BE49-F238E27FC236}">
                <a16:creationId xmlns:a16="http://schemas.microsoft.com/office/drawing/2014/main" xmlns="" id="{BD1347A0-CE2C-469A-97ED-99905D23FBE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Esse tipo de floresta se localiza em regiões temperadas, em grandes extensões da América do Norte, na Europa e na Ásia.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As áreas onde há Floresta Temperada apresentam quatro estações bem definidas e precipitação de até 1 500 mm/ano. </a:t>
            </a:r>
          </a:p>
        </p:txBody>
      </p:sp>
      <p:sp>
        <p:nvSpPr>
          <p:cNvPr id="7" name="Triângulo isósceles 6">
            <a:extLst>
              <a:ext uri="{FF2B5EF4-FFF2-40B4-BE49-F238E27FC236}">
                <a16:creationId xmlns:a16="http://schemas.microsoft.com/office/drawing/2014/main" xmlns="" id="{937C6DCA-4546-4C6A-AAD7-0483A226FF03}"/>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2216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446824"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Temperada</a:t>
            </a:r>
          </a:p>
        </p:txBody>
      </p:sp>
      <p:sp>
        <p:nvSpPr>
          <p:cNvPr id="4" name="Retângulo: Cantos Arredondados 3">
            <a:extLst>
              <a:ext uri="{FF2B5EF4-FFF2-40B4-BE49-F238E27FC236}">
                <a16:creationId xmlns:a16="http://schemas.microsoft.com/office/drawing/2014/main" xmlns="" id="{C6EB0DF0-4B5B-4C29-8110-8778BCE47360}"/>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 Uma de suas peculiaridades é a presença de árvores decíduas (também chamadas caducas), que perdem as folhas principalmente no inverno, em razão das baixas temperaturas. </a:t>
            </a:r>
          </a:p>
        </p:txBody>
      </p:sp>
      <p:sp>
        <p:nvSpPr>
          <p:cNvPr id="6" name="Retângulo: Cantos Arredondados 5">
            <a:extLst>
              <a:ext uri="{FF2B5EF4-FFF2-40B4-BE49-F238E27FC236}">
                <a16:creationId xmlns:a16="http://schemas.microsoft.com/office/drawing/2014/main" xmlns="" id="{BD1347A0-CE2C-469A-97ED-99905D23FBE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Aproximadamente 70% dessa formação florestal já foi devastada.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Durante séculos, as florestas temperadas da Europa, da China, dos Estados Unidos e de outras regiões foram afetadas pela intensa ocupação humana, por atividades agrícolas e pela exploração de madeira.</a:t>
            </a:r>
          </a:p>
        </p:txBody>
      </p:sp>
      <p:sp>
        <p:nvSpPr>
          <p:cNvPr id="7" name="Triângulo isósceles 6">
            <a:extLst>
              <a:ext uri="{FF2B5EF4-FFF2-40B4-BE49-F238E27FC236}">
                <a16:creationId xmlns:a16="http://schemas.microsoft.com/office/drawing/2014/main" xmlns="" id="{937C6DCA-4546-4C6A-AAD7-0483A226FF03}"/>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8224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937920"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Pluvial Tropical</a:t>
            </a:r>
          </a:p>
        </p:txBody>
      </p:sp>
      <p:sp>
        <p:nvSpPr>
          <p:cNvPr id="4" name="Retângulo: Cantos Arredondados 3">
            <a:extLst>
              <a:ext uri="{FF2B5EF4-FFF2-40B4-BE49-F238E27FC236}">
                <a16:creationId xmlns:a16="http://schemas.microsoft.com/office/drawing/2014/main" xmlns="" id="{7E83D45C-1CC8-41D6-9DF8-BD3BF489354C}"/>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Também conhecidas como ombrófilas, são grandes conjuntos de florestas densas, latifoliadas (folhas largas e grandes), estratificadas (vegetação de vários portes), perenes (as árvores repõem constantemente sua folhagem), </a:t>
            </a:r>
            <a:r>
              <a:rPr lang="pt-BR" dirty="0" err="1">
                <a:solidFill>
                  <a:schemeClr val="bg1"/>
                </a:solidFill>
                <a:latin typeface="Trebuchet MS" panose="020B0603020202020204" pitchFamily="34" charset="0"/>
              </a:rPr>
              <a:t>biodiversas</a:t>
            </a:r>
            <a:r>
              <a:rPr lang="pt-BR" dirty="0">
                <a:solidFill>
                  <a:schemeClr val="bg1"/>
                </a:solidFill>
                <a:latin typeface="Trebuchet MS" panose="020B0603020202020204" pitchFamily="34" charset="0"/>
              </a:rPr>
              <a:t> e formadas por espécies </a:t>
            </a:r>
            <a:r>
              <a:rPr lang="pt-BR" dirty="0" err="1">
                <a:solidFill>
                  <a:schemeClr val="bg1"/>
                </a:solidFill>
                <a:latin typeface="Trebuchet MS" panose="020B0603020202020204" pitchFamily="34" charset="0"/>
              </a:rPr>
              <a:t>higrófilas</a:t>
            </a:r>
            <a:r>
              <a:rPr lang="pt-BR" dirty="0">
                <a:solidFill>
                  <a:schemeClr val="bg1"/>
                </a:solidFill>
                <a:latin typeface="Trebuchet MS" panose="020B0603020202020204" pitchFamily="34" charset="0"/>
              </a:rPr>
              <a:t>.</a:t>
            </a:r>
          </a:p>
        </p:txBody>
      </p:sp>
      <p:sp>
        <p:nvSpPr>
          <p:cNvPr id="6" name="Retângulo: Cantos Arredondados 5">
            <a:extLst>
              <a:ext uri="{FF2B5EF4-FFF2-40B4-BE49-F238E27FC236}">
                <a16:creationId xmlns:a16="http://schemas.microsoft.com/office/drawing/2014/main" xmlns="" id="{2968EFE5-17B0-4ECF-A1B1-EF633B459864}"/>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Elas aparecem na Zona intertropical do planeta, notadamente na América do Sul e na Central, na África central e no Sul e no Sudeste Asiático. As regiões próximas à linha do equador apresentam maior biodiversidade em virtude do clima quente e úmido o ano todo (clima equatorial). </a:t>
            </a:r>
          </a:p>
        </p:txBody>
      </p:sp>
      <p:sp>
        <p:nvSpPr>
          <p:cNvPr id="7" name="Triângulo isósceles 6">
            <a:extLst>
              <a:ext uri="{FF2B5EF4-FFF2-40B4-BE49-F238E27FC236}">
                <a16:creationId xmlns:a16="http://schemas.microsoft.com/office/drawing/2014/main" xmlns="" id="{D2D62FFC-D21E-4B3A-A4D8-1F897937C075}"/>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2150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937920" cy="400110"/>
          </a:xfrm>
          <a:prstGeom prst="rect">
            <a:avLst/>
          </a:prstGeom>
        </p:spPr>
        <p:txBody>
          <a:bodyPr wrap="none">
            <a:spAutoFit/>
          </a:bodyPr>
          <a:lstStyle/>
          <a:p>
            <a:r>
              <a:rPr lang="pt-BR" sz="2000" dirty="0">
                <a:solidFill>
                  <a:srgbClr val="EBC766"/>
                </a:solidFill>
                <a:latin typeface="Trebuchet MS" panose="020B0603020202020204" pitchFamily="34" charset="0"/>
              </a:rPr>
              <a:t>Floresta Pluvial Tropical</a:t>
            </a:r>
          </a:p>
        </p:txBody>
      </p:sp>
      <p:sp>
        <p:nvSpPr>
          <p:cNvPr id="4" name="Retângulo: Cantos Arredondados 3">
            <a:extLst>
              <a:ext uri="{FF2B5EF4-FFF2-40B4-BE49-F238E27FC236}">
                <a16:creationId xmlns:a16="http://schemas.microsoft.com/office/drawing/2014/main" xmlns="" id="{7E83D45C-1CC8-41D6-9DF8-BD3BF489354C}"/>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Também conhecidas como ombrófilas, são grandes conjuntos de florestas densas, latifoliadas (folhas largas e grandes), estratificadas (vegetação de vários portes), perenes (as árvores repõem constantemente sua folhagem), </a:t>
            </a:r>
            <a:r>
              <a:rPr lang="pt-BR" dirty="0" err="1">
                <a:solidFill>
                  <a:schemeClr val="bg1"/>
                </a:solidFill>
                <a:latin typeface="Trebuchet MS" panose="020B0603020202020204" pitchFamily="34" charset="0"/>
              </a:rPr>
              <a:t>biodiversas</a:t>
            </a:r>
            <a:r>
              <a:rPr lang="pt-BR" dirty="0">
                <a:solidFill>
                  <a:schemeClr val="bg1"/>
                </a:solidFill>
                <a:latin typeface="Trebuchet MS" panose="020B0603020202020204" pitchFamily="34" charset="0"/>
              </a:rPr>
              <a:t> e formadas por espécies </a:t>
            </a:r>
            <a:r>
              <a:rPr lang="pt-BR" dirty="0" err="1">
                <a:solidFill>
                  <a:schemeClr val="bg1"/>
                </a:solidFill>
                <a:latin typeface="Trebuchet MS" panose="020B0603020202020204" pitchFamily="34" charset="0"/>
              </a:rPr>
              <a:t>higrófilas</a:t>
            </a:r>
            <a:r>
              <a:rPr lang="pt-BR" dirty="0">
                <a:solidFill>
                  <a:schemeClr val="bg1"/>
                </a:solidFill>
                <a:latin typeface="Trebuchet MS" panose="020B0603020202020204" pitchFamily="34" charset="0"/>
              </a:rPr>
              <a:t>.</a:t>
            </a:r>
          </a:p>
        </p:txBody>
      </p:sp>
      <p:sp>
        <p:nvSpPr>
          <p:cNvPr id="6" name="Retângulo: Cantos Arredondados 5">
            <a:extLst>
              <a:ext uri="{FF2B5EF4-FFF2-40B4-BE49-F238E27FC236}">
                <a16:creationId xmlns:a16="http://schemas.microsoft.com/office/drawing/2014/main" xmlns="" id="{2968EFE5-17B0-4ECF-A1B1-EF633B459864}"/>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Os solos dessas regiões são muito frágeis, pouco profundos e humíferos. Quando expostos às intempéries em razão do desmatamento, são facilmente lixiviados. Atualmente, a Floresta Amazônica é a maior Floresta Pluvial Tropical do mundo.</a:t>
            </a:r>
          </a:p>
        </p:txBody>
      </p:sp>
      <p:sp>
        <p:nvSpPr>
          <p:cNvPr id="7" name="Triângulo isósceles 6">
            <a:extLst>
              <a:ext uri="{FF2B5EF4-FFF2-40B4-BE49-F238E27FC236}">
                <a16:creationId xmlns:a16="http://schemas.microsoft.com/office/drawing/2014/main" xmlns="" id="{D2D62FFC-D21E-4B3A-A4D8-1F897937C075}"/>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0126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3319307" cy="400110"/>
          </a:xfrm>
          <a:prstGeom prst="rect">
            <a:avLst/>
          </a:prstGeom>
        </p:spPr>
        <p:txBody>
          <a:bodyPr wrap="none">
            <a:spAutoFit/>
          </a:bodyPr>
          <a:lstStyle/>
          <a:p>
            <a:r>
              <a:rPr lang="pt-BR" sz="2000" dirty="0">
                <a:solidFill>
                  <a:srgbClr val="EBC766"/>
                </a:solidFill>
                <a:latin typeface="Trebuchet MS" panose="020B0603020202020204" pitchFamily="34" charset="0"/>
              </a:rPr>
              <a:t>Pradaria ou Estepes úmidas</a:t>
            </a:r>
          </a:p>
        </p:txBody>
      </p:sp>
      <p:sp>
        <p:nvSpPr>
          <p:cNvPr id="4" name="Retângulo: Cantos Arredondados 3">
            <a:extLst>
              <a:ext uri="{FF2B5EF4-FFF2-40B4-BE49-F238E27FC236}">
                <a16:creationId xmlns:a16="http://schemas.microsoft.com/office/drawing/2014/main" xmlns="" id="{3D31D562-A442-4E53-B78D-FA89B4FDD682}"/>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Pradarias (ou Campos) ou Estepes úmidas são áreas cobertas por vegetação herbácea que ocorrem em regiões temperadas dos hemisférios norte e sul.</a:t>
            </a:r>
          </a:p>
        </p:txBody>
      </p:sp>
      <p:sp>
        <p:nvSpPr>
          <p:cNvPr id="6" name="Retângulo: Cantos Arredondados 5">
            <a:extLst>
              <a:ext uri="{FF2B5EF4-FFF2-40B4-BE49-F238E27FC236}">
                <a16:creationId xmlns:a16="http://schemas.microsoft.com/office/drawing/2014/main" xmlns="" id="{9745A403-BA71-42B9-B597-2401C42CECED}"/>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No hemisfério norte, são típicas nas planícies centrais estadunidense e canadense, onde comumente se desenvolvem atividades agrícolas, e chamadas de Pradarias. Em terras europeias, são comuns na Rússia e na Ucrânia, onde existe solo negro, de alta fertilidade natural, chamado tchernoziom, e são chamadas de Estepes úmidas. </a:t>
            </a:r>
          </a:p>
        </p:txBody>
      </p:sp>
      <p:sp>
        <p:nvSpPr>
          <p:cNvPr id="7" name="Triângulo isósceles 6">
            <a:extLst>
              <a:ext uri="{FF2B5EF4-FFF2-40B4-BE49-F238E27FC236}">
                <a16:creationId xmlns:a16="http://schemas.microsoft.com/office/drawing/2014/main" xmlns="" id="{591BAEF1-C725-40A9-AEE8-9AF9581148D0}"/>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404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3319307" cy="400110"/>
          </a:xfrm>
          <a:prstGeom prst="rect">
            <a:avLst/>
          </a:prstGeom>
        </p:spPr>
        <p:txBody>
          <a:bodyPr wrap="none">
            <a:spAutoFit/>
          </a:bodyPr>
          <a:lstStyle/>
          <a:p>
            <a:r>
              <a:rPr lang="pt-BR" sz="2000" dirty="0">
                <a:solidFill>
                  <a:srgbClr val="EBC766"/>
                </a:solidFill>
                <a:latin typeface="Trebuchet MS" panose="020B0603020202020204" pitchFamily="34" charset="0"/>
              </a:rPr>
              <a:t>Pradaria ou Estepes úmidas</a:t>
            </a:r>
          </a:p>
        </p:txBody>
      </p:sp>
      <p:sp>
        <p:nvSpPr>
          <p:cNvPr id="4" name="Retângulo: Cantos Arredondados 3">
            <a:extLst>
              <a:ext uri="{FF2B5EF4-FFF2-40B4-BE49-F238E27FC236}">
                <a16:creationId xmlns:a16="http://schemas.microsoft.com/office/drawing/2014/main" xmlns="" id="{3D31D562-A442-4E53-B78D-FA89B4FDD682}"/>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Pradarias (ou Campos) ou Estepes úmidas são áreas cobertas por vegetação herbácea que ocorrem em regiões temperadas dos hemisférios norte e sul.</a:t>
            </a:r>
          </a:p>
        </p:txBody>
      </p:sp>
      <p:sp>
        <p:nvSpPr>
          <p:cNvPr id="6" name="Retângulo: Cantos Arredondados 5">
            <a:extLst>
              <a:ext uri="{FF2B5EF4-FFF2-40B4-BE49-F238E27FC236}">
                <a16:creationId xmlns:a16="http://schemas.microsoft.com/office/drawing/2014/main" xmlns="" id="{9745A403-BA71-42B9-B597-2401C42CECED}"/>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No hemisfério sul, as Pradarias aparecem na Argentina (Pampas) e em superfícies mais restritas no Brasil (Pampas gaúchos) e na Austrália. As Pradarias ou Estepes úmidas são intensamente ocupadas, em todo o mundo, pelas atividades agropecuárias.</a:t>
            </a:r>
          </a:p>
        </p:txBody>
      </p:sp>
      <p:sp>
        <p:nvSpPr>
          <p:cNvPr id="7" name="Triângulo isósceles 6">
            <a:extLst>
              <a:ext uri="{FF2B5EF4-FFF2-40B4-BE49-F238E27FC236}">
                <a16:creationId xmlns:a16="http://schemas.microsoft.com/office/drawing/2014/main" xmlns="" id="{591BAEF1-C725-40A9-AEE8-9AF9581148D0}"/>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6986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963760" cy="400110"/>
          </a:xfrm>
          <a:prstGeom prst="rect">
            <a:avLst/>
          </a:prstGeom>
        </p:spPr>
        <p:txBody>
          <a:bodyPr wrap="none">
            <a:spAutoFit/>
          </a:bodyPr>
          <a:lstStyle/>
          <a:p>
            <a:r>
              <a:rPr lang="pt-BR" sz="2000" dirty="0">
                <a:solidFill>
                  <a:srgbClr val="EBC766"/>
                </a:solidFill>
                <a:latin typeface="Trebuchet MS" panose="020B0603020202020204" pitchFamily="34" charset="0"/>
              </a:rPr>
              <a:t>Vegetação Mediterrânea</a:t>
            </a:r>
          </a:p>
        </p:txBody>
      </p:sp>
      <p:sp>
        <p:nvSpPr>
          <p:cNvPr id="4" name="Retângulo: Cantos Arredondados 3">
            <a:extLst>
              <a:ext uri="{FF2B5EF4-FFF2-40B4-BE49-F238E27FC236}">
                <a16:creationId xmlns:a16="http://schemas.microsoft.com/office/drawing/2014/main" xmlns="" id="{C6C893CF-5078-4352-BA26-16DEE3BEBBD2}"/>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A Vegetação Mediterrânea é a paisagem típica de regiões de clima mediterrâneo, em que as chuvas ocorrem durante o inverno, e o verão é quente e seco. </a:t>
            </a:r>
          </a:p>
        </p:txBody>
      </p:sp>
      <p:sp>
        <p:nvSpPr>
          <p:cNvPr id="6" name="Retângulo: Cantos Arredondados 5">
            <a:extLst>
              <a:ext uri="{FF2B5EF4-FFF2-40B4-BE49-F238E27FC236}">
                <a16:creationId xmlns:a16="http://schemas.microsoft.com/office/drawing/2014/main" xmlns="" id="{833CA2C7-9C57-4CC2-AA81-26674508E347}"/>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tx1">
                    <a:lumMod val="75000"/>
                    <a:lumOff val="25000"/>
                  </a:schemeClr>
                </a:solidFill>
                <a:latin typeface="Trebuchet MS" panose="020B0603020202020204" pitchFamily="34" charset="0"/>
              </a:rPr>
              <a:t> Ocorre principalmente no sul da Europa, nos extremos norte e sul da África, no litoral chileno entre Santiago e Valparaíso, na porção sul da costa oriental da Austrália e na Califórnia (Estados Unidos), onde recebe o nome de Chaparral. </a:t>
            </a:r>
            <a:endParaRPr lang="pt-BR" dirty="0">
              <a:solidFill>
                <a:schemeClr val="tx1">
                  <a:lumMod val="75000"/>
                  <a:lumOff val="25000"/>
                </a:schemeClr>
              </a:solidFill>
              <a:latin typeface="Trebuchet MS" panose="020B0603020202020204" pitchFamily="34" charset="0"/>
            </a:endParaRPr>
          </a:p>
        </p:txBody>
      </p:sp>
      <p:sp>
        <p:nvSpPr>
          <p:cNvPr id="7" name="Triângulo isósceles 6">
            <a:extLst>
              <a:ext uri="{FF2B5EF4-FFF2-40B4-BE49-F238E27FC236}">
                <a16:creationId xmlns:a16="http://schemas.microsoft.com/office/drawing/2014/main" xmlns="" id="{D29E514B-BE38-40EA-B6AD-094FE627030A}"/>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7590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65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976549" cy="400110"/>
          </a:xfrm>
          <a:prstGeom prst="rect">
            <a:avLst/>
          </a:prstGeom>
        </p:spPr>
        <p:txBody>
          <a:bodyPr wrap="none">
            <a:spAutoFit/>
          </a:bodyPr>
          <a:lstStyle/>
          <a:p>
            <a:r>
              <a:rPr lang="pt-BR" sz="2000" dirty="0">
                <a:solidFill>
                  <a:srgbClr val="EBC766"/>
                </a:solidFill>
                <a:latin typeface="Trebuchet MS" panose="020B0603020202020204" pitchFamily="34" charset="0"/>
              </a:rPr>
              <a:t>Savana</a:t>
            </a:r>
          </a:p>
        </p:txBody>
      </p:sp>
      <p:sp>
        <p:nvSpPr>
          <p:cNvPr id="4" name="Retângulo: Cantos Arredondados 3">
            <a:extLst>
              <a:ext uri="{FF2B5EF4-FFF2-40B4-BE49-F238E27FC236}">
                <a16:creationId xmlns:a16="http://schemas.microsoft.com/office/drawing/2014/main" xmlns="" id="{57810593-512F-475F-B335-3FF2B62D181B}"/>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As Savanas são vegetações típicas de climas tropicais com duas estações climáticas bem definidas (verão chuvoso e inverno seco). </a:t>
            </a:r>
          </a:p>
        </p:txBody>
      </p:sp>
      <p:sp>
        <p:nvSpPr>
          <p:cNvPr id="6" name="Retângulo: Cantos Arredondados 5">
            <a:extLst>
              <a:ext uri="{FF2B5EF4-FFF2-40B4-BE49-F238E27FC236}">
                <a16:creationId xmlns:a16="http://schemas.microsoft.com/office/drawing/2014/main" xmlns="" id="{2AD530DB-09A2-448E-B8E6-926EA514110F}"/>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Esse bioma está presente na África tropical, na América do Sul e na Austrália, entre outros locais. É composto de espécies mesófilas (ou </a:t>
            </a:r>
            <a:r>
              <a:rPr lang="pt-BR" dirty="0" err="1">
                <a:solidFill>
                  <a:schemeClr val="tx1">
                    <a:lumMod val="75000"/>
                    <a:lumOff val="25000"/>
                  </a:schemeClr>
                </a:solidFill>
                <a:latin typeface="Trebuchet MS" panose="020B0603020202020204" pitchFamily="34" charset="0"/>
              </a:rPr>
              <a:t>tropófilas</a:t>
            </a:r>
            <a:r>
              <a:rPr lang="pt-BR" dirty="0">
                <a:solidFill>
                  <a:schemeClr val="tx1">
                    <a:lumMod val="75000"/>
                    <a:lumOff val="25000"/>
                  </a:schemeClr>
                </a:solidFill>
                <a:latin typeface="Trebuchet MS" panose="020B0603020202020204" pitchFamily="34" charset="0"/>
              </a:rPr>
              <a:t>), as quais se adaptam à alternância de verões úmidos e invernos secos.</a:t>
            </a:r>
          </a:p>
        </p:txBody>
      </p:sp>
      <p:sp>
        <p:nvSpPr>
          <p:cNvPr id="7" name="Triângulo isósceles 6">
            <a:extLst>
              <a:ext uri="{FF2B5EF4-FFF2-40B4-BE49-F238E27FC236}">
                <a16:creationId xmlns:a16="http://schemas.microsoft.com/office/drawing/2014/main" xmlns="" id="{34E7FA12-AAD5-4703-A5BF-DE420EF42DCA}"/>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9018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976549" cy="400110"/>
          </a:xfrm>
          <a:prstGeom prst="rect">
            <a:avLst/>
          </a:prstGeom>
        </p:spPr>
        <p:txBody>
          <a:bodyPr wrap="none">
            <a:spAutoFit/>
          </a:bodyPr>
          <a:lstStyle/>
          <a:p>
            <a:r>
              <a:rPr lang="pt-BR" sz="2000" dirty="0">
                <a:solidFill>
                  <a:srgbClr val="EBC766"/>
                </a:solidFill>
                <a:latin typeface="Trebuchet MS" panose="020B0603020202020204" pitchFamily="34" charset="0"/>
              </a:rPr>
              <a:t>Savana</a:t>
            </a:r>
          </a:p>
        </p:txBody>
      </p:sp>
      <p:sp>
        <p:nvSpPr>
          <p:cNvPr id="4" name="Retângulo: Cantos Arredondados 3">
            <a:extLst>
              <a:ext uri="{FF2B5EF4-FFF2-40B4-BE49-F238E27FC236}">
                <a16:creationId xmlns:a16="http://schemas.microsoft.com/office/drawing/2014/main" xmlns="" id="{57810593-512F-475F-B335-3FF2B62D181B}"/>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As Savanas são vegetações típicas de climas tropicais com duas estações climáticas bem definidas (verão chuvoso e inverno seco). </a:t>
            </a:r>
          </a:p>
        </p:txBody>
      </p:sp>
      <p:sp>
        <p:nvSpPr>
          <p:cNvPr id="6" name="Retângulo: Cantos Arredondados 5">
            <a:extLst>
              <a:ext uri="{FF2B5EF4-FFF2-40B4-BE49-F238E27FC236}">
                <a16:creationId xmlns:a16="http://schemas.microsoft.com/office/drawing/2014/main" xmlns="" id="{2AD530DB-09A2-448E-B8E6-926EA514110F}"/>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São paisagens arbóreo-arbustivas, cujas árvores – entremeadas por gramíneas – apresentam casca grossa, troncos e galhos retorcidos e raízes profundas. Os solos das savanas são geralmente ácidos e necessitam de correção de pH para que possam ser explorados pela agricultura.</a:t>
            </a:r>
          </a:p>
        </p:txBody>
      </p:sp>
      <p:sp>
        <p:nvSpPr>
          <p:cNvPr id="7" name="Triângulo isósceles 6">
            <a:extLst>
              <a:ext uri="{FF2B5EF4-FFF2-40B4-BE49-F238E27FC236}">
                <a16:creationId xmlns:a16="http://schemas.microsoft.com/office/drawing/2014/main" xmlns="" id="{34E7FA12-AAD5-4703-A5BF-DE420EF42DCA}"/>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6045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1739579" cy="400110"/>
          </a:xfrm>
          <a:prstGeom prst="rect">
            <a:avLst/>
          </a:prstGeom>
        </p:spPr>
        <p:txBody>
          <a:bodyPr wrap="none">
            <a:spAutoFit/>
          </a:bodyPr>
          <a:lstStyle/>
          <a:p>
            <a:r>
              <a:rPr lang="pt-BR" sz="2000" dirty="0">
                <a:solidFill>
                  <a:srgbClr val="EBC766"/>
                </a:solidFill>
                <a:latin typeface="Trebuchet MS" panose="020B0603020202020204" pitchFamily="34" charset="0"/>
              </a:rPr>
              <a:t>Estepes secas</a:t>
            </a:r>
          </a:p>
        </p:txBody>
      </p:sp>
      <p:sp>
        <p:nvSpPr>
          <p:cNvPr id="4" name="Retângulo: Cantos Arredondados 3">
            <a:extLst>
              <a:ext uri="{FF2B5EF4-FFF2-40B4-BE49-F238E27FC236}">
                <a16:creationId xmlns:a16="http://schemas.microsoft.com/office/drawing/2014/main" xmlns="" id="{4D5B2E00-B159-464D-A0FB-C65CB49DDC9F}"/>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bg1"/>
                </a:solidFill>
                <a:latin typeface="Trebuchet MS" panose="020B0603020202020204" pitchFamily="34" charset="0"/>
              </a:rPr>
              <a:t>Vegetação arbustiva e campestre de baixa densidade que geralmente aparece na orla de regiões desérticas, em clima semiárido. </a:t>
            </a:r>
            <a:endParaRPr lang="pt-BR" dirty="0">
              <a:solidFill>
                <a:schemeClr val="bg1"/>
              </a:solidFill>
              <a:latin typeface="Trebuchet MS" panose="020B0603020202020204" pitchFamily="34" charset="0"/>
            </a:endParaRPr>
          </a:p>
        </p:txBody>
      </p:sp>
      <p:sp>
        <p:nvSpPr>
          <p:cNvPr id="6" name="Retângulo: Cantos Arredondados 5">
            <a:extLst>
              <a:ext uri="{FF2B5EF4-FFF2-40B4-BE49-F238E27FC236}">
                <a16:creationId xmlns:a16="http://schemas.microsoft.com/office/drawing/2014/main" xmlns="" id="{D089E04F-2CF4-47FF-B726-C443DAF780FA}"/>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Apresenta plantas xerófitas, predominando gramíneas e arbustos espinhosos que se distribuem de forma espaçada, permitindo a exposição do solo, muitas vezes calcário. Em geral, acompanha as bordas de climas áridos, aparecendo nas proximidades de Desertos na África, no norte da Europa, na Ásia, no sudoeste dos Estados Unidos, na Patagônia e na Austrália.</a:t>
            </a:r>
          </a:p>
        </p:txBody>
      </p:sp>
      <p:sp>
        <p:nvSpPr>
          <p:cNvPr id="7" name="Triângulo isósceles 6">
            <a:extLst>
              <a:ext uri="{FF2B5EF4-FFF2-40B4-BE49-F238E27FC236}">
                <a16:creationId xmlns:a16="http://schemas.microsoft.com/office/drawing/2014/main" xmlns="" id="{3F0CE6D2-BABB-47DB-A9E0-6B20DC0EC23E}"/>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311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1063112" cy="400110"/>
          </a:xfrm>
          <a:prstGeom prst="rect">
            <a:avLst/>
          </a:prstGeom>
        </p:spPr>
        <p:txBody>
          <a:bodyPr wrap="none">
            <a:spAutoFit/>
          </a:bodyPr>
          <a:lstStyle/>
          <a:p>
            <a:r>
              <a:rPr lang="pt-BR" sz="2000" dirty="0">
                <a:solidFill>
                  <a:srgbClr val="EBC766"/>
                </a:solidFill>
                <a:latin typeface="Trebuchet MS" panose="020B0603020202020204" pitchFamily="34" charset="0"/>
              </a:rPr>
              <a:t>Deserto</a:t>
            </a:r>
          </a:p>
        </p:txBody>
      </p:sp>
      <p:sp>
        <p:nvSpPr>
          <p:cNvPr id="4" name="Retângulo: Cantos Arredondados 3">
            <a:extLst>
              <a:ext uri="{FF2B5EF4-FFF2-40B4-BE49-F238E27FC236}">
                <a16:creationId xmlns:a16="http://schemas.microsoft.com/office/drawing/2014/main" xmlns="" id="{5CB89B3E-9AD5-4ACB-956B-0BC51A2FE2BB}"/>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Os Desertos são biomas que se caracterizam por apresentar índices pluviométricos baixos ou quase nulos. </a:t>
            </a:r>
            <a:r>
              <a:rPr lang="pt-BR">
                <a:solidFill>
                  <a:schemeClr val="bg1"/>
                </a:solidFill>
                <a:latin typeface="Trebuchet MS" panose="020B0603020202020204" pitchFamily="34" charset="0"/>
              </a:rPr>
              <a:t>Eles podem ocorrer tanto em regiões tropicais como em regiões de clima frio.</a:t>
            </a:r>
            <a:endParaRPr lang="pt-BR" dirty="0">
              <a:solidFill>
                <a:schemeClr val="bg1"/>
              </a:solidFill>
              <a:latin typeface="Trebuchet MS" panose="020B0603020202020204" pitchFamily="34" charset="0"/>
            </a:endParaRPr>
          </a:p>
        </p:txBody>
      </p:sp>
      <p:sp>
        <p:nvSpPr>
          <p:cNvPr id="6" name="Retângulo: Cantos Arredondados 5">
            <a:extLst>
              <a:ext uri="{FF2B5EF4-FFF2-40B4-BE49-F238E27FC236}">
                <a16:creationId xmlns:a16="http://schemas.microsoft.com/office/drawing/2014/main" xmlns="" id="{0F931015-4010-4C3F-B219-0FED30550579}"/>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A vegetação é rara e espaçada, de pequeno porte, xerófitas, espinhentas e caducifólias (perdem suas folhas na estiagem), e seus caules são suculentos. Exemplos desse bioma são os desertos do Saara (norte da África), de Kalahari e da Namíbia (sul da África), da Arábia (Oriente Médio), de Atacama (na América do Sul), de Gobi (norte da China e sul da Mongólia) e Australiano.</a:t>
            </a:r>
          </a:p>
        </p:txBody>
      </p:sp>
      <p:sp>
        <p:nvSpPr>
          <p:cNvPr id="7" name="Triângulo isósceles 6">
            <a:extLst>
              <a:ext uri="{FF2B5EF4-FFF2-40B4-BE49-F238E27FC236}">
                <a16:creationId xmlns:a16="http://schemas.microsoft.com/office/drawing/2014/main" xmlns="" id="{0555F51C-2CE6-44B2-AD55-35E23F2D4514}"/>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014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956159" cy="707886"/>
          </a:xfrm>
          <a:prstGeom prst="rect">
            <a:avLst/>
          </a:prstGeom>
        </p:spPr>
        <p:txBody>
          <a:bodyPr wrap="none">
            <a:spAutoFit/>
          </a:bodyPr>
          <a:lstStyle/>
          <a:p>
            <a:r>
              <a:rPr lang="pt-BR" sz="2000" dirty="0">
                <a:solidFill>
                  <a:srgbClr val="EBC766"/>
                </a:solidFill>
                <a:latin typeface="Trebuchet MS" panose="020B0603020202020204" pitchFamily="34" charset="0"/>
              </a:rPr>
              <a:t>Tundra</a:t>
            </a:r>
          </a:p>
          <a:p>
            <a:endParaRPr lang="pt-BR" sz="2000" dirty="0">
              <a:solidFill>
                <a:srgbClr val="EBC766"/>
              </a:solidFill>
              <a:latin typeface="Trebuchet MS" panose="020B0603020202020204" pitchFamily="34" charset="0"/>
            </a:endParaRPr>
          </a:p>
        </p:txBody>
      </p:sp>
      <p:sp>
        <p:nvSpPr>
          <p:cNvPr id="4" name="Retângulo: Cantos Arredondados 3">
            <a:extLst>
              <a:ext uri="{FF2B5EF4-FFF2-40B4-BE49-F238E27FC236}">
                <a16:creationId xmlns:a16="http://schemas.microsoft.com/office/drawing/2014/main" xmlns="" id="{522DC861-90D1-46F3-A398-B32B1CBF3417}"/>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bg1"/>
                </a:solidFill>
                <a:latin typeface="Trebuchet MS" panose="020B0603020202020204" pitchFamily="34" charset="0"/>
              </a:rPr>
              <a:t>A Tundra é a vegetação de clima polar, circunscrita aos territórios do extremo norte do planeta. </a:t>
            </a:r>
            <a:endParaRPr lang="pt-BR" dirty="0">
              <a:solidFill>
                <a:schemeClr val="bg1"/>
              </a:solidFill>
              <a:latin typeface="Trebuchet MS" panose="020B0603020202020204" pitchFamily="34" charset="0"/>
            </a:endParaRPr>
          </a:p>
        </p:txBody>
      </p:sp>
      <p:sp>
        <p:nvSpPr>
          <p:cNvPr id="6" name="Retângulo: Cantos Arredondados 5">
            <a:extLst>
              <a:ext uri="{FF2B5EF4-FFF2-40B4-BE49-F238E27FC236}">
                <a16:creationId xmlns:a16="http://schemas.microsoft.com/office/drawing/2014/main" xmlns="" id="{976E1095-4312-451D-A45C-13FB9A6425BE}"/>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Apresenta associações de musgos e liquens (vegetação rasteira) que só aparecem nos curtos períodos de verão. O </a:t>
            </a:r>
            <a:r>
              <a:rPr lang="pt-BR" i="1" dirty="0" err="1">
                <a:solidFill>
                  <a:schemeClr val="tx1">
                    <a:lumMod val="75000"/>
                    <a:lumOff val="25000"/>
                  </a:schemeClr>
                </a:solidFill>
                <a:latin typeface="Trebuchet MS" panose="020B0603020202020204" pitchFamily="34" charset="0"/>
              </a:rPr>
              <a:t>permafrost</a:t>
            </a:r>
            <a:r>
              <a:rPr lang="pt-BR" dirty="0">
                <a:solidFill>
                  <a:schemeClr val="tx1">
                    <a:lumMod val="75000"/>
                    <a:lumOff val="25000"/>
                  </a:schemeClr>
                </a:solidFill>
                <a:latin typeface="Trebuchet MS" panose="020B0603020202020204" pitchFamily="34" charset="0"/>
              </a:rPr>
              <a:t>, camada congelada do solo situada logo abaixo da superfície, associado ao rigor climático, impede a formação de raízes profundas e o estabelecimento de formações vegetais de maior porte.</a:t>
            </a:r>
          </a:p>
        </p:txBody>
      </p:sp>
      <p:sp>
        <p:nvSpPr>
          <p:cNvPr id="7" name="Triângulo isósceles 6">
            <a:extLst>
              <a:ext uri="{FF2B5EF4-FFF2-40B4-BE49-F238E27FC236}">
                <a16:creationId xmlns:a16="http://schemas.microsoft.com/office/drawing/2014/main" xmlns="" id="{BCFCBCC9-793E-4045-8BF5-07BA65867F46}"/>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9000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2906052" cy="1015663"/>
          </a:xfrm>
          <a:prstGeom prst="rect">
            <a:avLst/>
          </a:prstGeom>
        </p:spPr>
        <p:txBody>
          <a:bodyPr wrap="none">
            <a:spAutoFit/>
          </a:bodyPr>
          <a:lstStyle/>
          <a:p>
            <a:r>
              <a:rPr lang="pt-BR" sz="2000" dirty="0">
                <a:solidFill>
                  <a:srgbClr val="EBC766"/>
                </a:solidFill>
                <a:latin typeface="Trebuchet MS" panose="020B0603020202020204" pitchFamily="34" charset="0"/>
              </a:rPr>
              <a:t>Vegetação de Montanha</a:t>
            </a:r>
          </a:p>
          <a:p>
            <a:endParaRPr lang="pt-BR" sz="2000" dirty="0">
              <a:solidFill>
                <a:srgbClr val="EBC766"/>
              </a:solidFill>
              <a:latin typeface="Trebuchet MS" panose="020B0603020202020204" pitchFamily="34" charset="0"/>
            </a:endParaRPr>
          </a:p>
          <a:p>
            <a:endParaRPr lang="pt-BR" sz="2000" dirty="0">
              <a:solidFill>
                <a:srgbClr val="EBC766"/>
              </a:solidFill>
              <a:latin typeface="Trebuchet MS" panose="020B0603020202020204" pitchFamily="34" charset="0"/>
            </a:endParaRPr>
          </a:p>
        </p:txBody>
      </p:sp>
      <p:sp>
        <p:nvSpPr>
          <p:cNvPr id="8" name="Retângulo: Cantos Arredondados 7">
            <a:extLst>
              <a:ext uri="{FF2B5EF4-FFF2-40B4-BE49-F238E27FC236}">
                <a16:creationId xmlns:a16="http://schemas.microsoft.com/office/drawing/2014/main" xmlns="" id="{06C9D39C-93EF-4F3C-8289-87DAAF6F6D40}"/>
              </a:ext>
            </a:extLst>
          </p:cNvPr>
          <p:cNvSpPr/>
          <p:nvPr/>
        </p:nvSpPr>
        <p:spPr>
          <a:xfrm>
            <a:off x="526048" y="1719743"/>
            <a:ext cx="8104146" cy="1368984"/>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chemeClr val="bg1"/>
                </a:solidFill>
                <a:latin typeface="Trebuchet MS" panose="020B0603020202020204" pitchFamily="34" charset="0"/>
              </a:rPr>
              <a:t>A vegetação que recobre as encostas das montanhas caracteriza-se pela sucessão de formas dominantes de cobertura vegetal, de acordo com a altitude. </a:t>
            </a:r>
            <a:endParaRPr lang="pt-BR" dirty="0">
              <a:solidFill>
                <a:schemeClr val="bg1"/>
              </a:solidFill>
              <a:latin typeface="Trebuchet MS" panose="020B0603020202020204" pitchFamily="34" charset="0"/>
            </a:endParaRPr>
          </a:p>
        </p:txBody>
      </p:sp>
      <p:sp>
        <p:nvSpPr>
          <p:cNvPr id="9" name="Retângulo: Cantos Arredondados 8">
            <a:extLst>
              <a:ext uri="{FF2B5EF4-FFF2-40B4-BE49-F238E27FC236}">
                <a16:creationId xmlns:a16="http://schemas.microsoft.com/office/drawing/2014/main" xmlns="" id="{A1238CD7-2106-451F-925B-D78959420678}"/>
              </a:ext>
            </a:extLst>
          </p:cNvPr>
          <p:cNvSpPr/>
          <p:nvPr/>
        </p:nvSpPr>
        <p:spPr>
          <a:xfrm>
            <a:off x="526048" y="3271417"/>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Entre a base da montanha e seu pico, desenvolvem-se cinturões de vegetação diferenciados: a vegetação da parte mais baixa está associada à vegetação típica da zona climática em que se encontra e é substituída sucessivamente por outras formações vegetais à medida que as altitudes tornam-se mais elevadas, agrupando comunidades diferentes de plantas. </a:t>
            </a:r>
          </a:p>
        </p:txBody>
      </p:sp>
      <p:sp>
        <p:nvSpPr>
          <p:cNvPr id="10" name="Triângulo isósceles 9">
            <a:extLst>
              <a:ext uri="{FF2B5EF4-FFF2-40B4-BE49-F238E27FC236}">
                <a16:creationId xmlns:a16="http://schemas.microsoft.com/office/drawing/2014/main" xmlns="" id="{355760E0-F94D-4872-B4E0-B400C4C7EFEE}"/>
              </a:ext>
            </a:extLst>
          </p:cNvPr>
          <p:cNvSpPr/>
          <p:nvPr/>
        </p:nvSpPr>
        <p:spPr>
          <a:xfrm rot="10800000">
            <a:off x="6365965" y="3018870"/>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3339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Desmatamento</a:t>
            </a: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4685898" cy="1015663"/>
          </a:xfrm>
          <a:prstGeom prst="rect">
            <a:avLst/>
          </a:prstGeom>
        </p:spPr>
        <p:txBody>
          <a:bodyPr wrap="none">
            <a:spAutoFit/>
          </a:bodyPr>
          <a:lstStyle/>
          <a:p>
            <a:r>
              <a:rPr lang="pt-BR" sz="2000" dirty="0">
                <a:solidFill>
                  <a:srgbClr val="EBC766"/>
                </a:solidFill>
                <a:latin typeface="Trebuchet MS" panose="020B0603020202020204" pitchFamily="34" charset="0"/>
              </a:rPr>
              <a:t>Desmatamento e mudanças climáticas</a:t>
            </a:r>
          </a:p>
          <a:p>
            <a:endParaRPr lang="pt-BR" sz="2000" dirty="0">
              <a:solidFill>
                <a:srgbClr val="EBC766"/>
              </a:solidFill>
              <a:latin typeface="Trebuchet MS" panose="020B0603020202020204" pitchFamily="34" charset="0"/>
            </a:endParaRPr>
          </a:p>
          <a:p>
            <a:endParaRPr lang="pt-BR" sz="2000" dirty="0">
              <a:solidFill>
                <a:srgbClr val="EBC766"/>
              </a:solidFill>
              <a:latin typeface="Trebuchet MS" panose="020B0603020202020204" pitchFamily="34" charset="0"/>
            </a:endParaRPr>
          </a:p>
        </p:txBody>
      </p:sp>
      <p:pic>
        <p:nvPicPr>
          <p:cNvPr id="3" name="Imagem 2">
            <a:extLst>
              <a:ext uri="{FF2B5EF4-FFF2-40B4-BE49-F238E27FC236}">
                <a16:creationId xmlns:a16="http://schemas.microsoft.com/office/drawing/2014/main" xmlns="" id="{B131F65D-A456-47C2-AD88-64B945247BB8}"/>
              </a:ext>
            </a:extLst>
          </p:cNvPr>
          <p:cNvPicPr>
            <a:picLocks noChangeAspect="1"/>
          </p:cNvPicPr>
          <p:nvPr/>
        </p:nvPicPr>
        <p:blipFill>
          <a:blip r:embed="rId2"/>
          <a:stretch>
            <a:fillRect/>
          </a:stretch>
        </p:blipFill>
        <p:spPr>
          <a:xfrm>
            <a:off x="602273" y="1719743"/>
            <a:ext cx="7939452" cy="4423950"/>
          </a:xfrm>
          <a:prstGeom prst="rect">
            <a:avLst/>
          </a:prstGeom>
        </p:spPr>
      </p:pic>
      <p:sp>
        <p:nvSpPr>
          <p:cNvPr id="11" name="Retângulo 10">
            <a:extLst>
              <a:ext uri="{FF2B5EF4-FFF2-40B4-BE49-F238E27FC236}">
                <a16:creationId xmlns:a16="http://schemas.microsoft.com/office/drawing/2014/main" xmlns="" id="{C10C2AD2-B481-4C48-A51A-926771BE8611}"/>
              </a:ext>
            </a:extLst>
          </p:cNvPr>
          <p:cNvSpPr/>
          <p:nvPr/>
        </p:nvSpPr>
        <p:spPr>
          <a:xfrm rot="16200000">
            <a:off x="6306250" y="3829520"/>
            <a:ext cx="4572000" cy="184666"/>
          </a:xfrm>
          <a:prstGeom prst="rect">
            <a:avLst/>
          </a:prstGeom>
        </p:spPr>
        <p:txBody>
          <a:bodyPr>
            <a:spAutoFit/>
          </a:bodyPr>
          <a:lstStyle/>
          <a:p>
            <a:pPr algn="r"/>
            <a:r>
              <a:rPr lang="pt-BR" sz="600" dirty="0" err="1">
                <a:solidFill>
                  <a:schemeClr val="tx1">
                    <a:lumMod val="75000"/>
                    <a:lumOff val="25000"/>
                  </a:schemeClr>
                </a:solidFill>
                <a:latin typeface="Trebuchet MS" panose="020B0603020202020204" pitchFamily="34" charset="0"/>
              </a:rPr>
              <a:t>guentermanaus</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321992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Desmatamento</a:t>
            </a: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4685898" cy="1015663"/>
          </a:xfrm>
          <a:prstGeom prst="rect">
            <a:avLst/>
          </a:prstGeom>
        </p:spPr>
        <p:txBody>
          <a:bodyPr wrap="none">
            <a:spAutoFit/>
          </a:bodyPr>
          <a:lstStyle/>
          <a:p>
            <a:r>
              <a:rPr lang="pt-BR" sz="2000" dirty="0">
                <a:solidFill>
                  <a:srgbClr val="EBC766"/>
                </a:solidFill>
                <a:latin typeface="Trebuchet MS" panose="020B0603020202020204" pitchFamily="34" charset="0"/>
              </a:rPr>
              <a:t>Desmatamento e mudanças climáticas</a:t>
            </a:r>
          </a:p>
          <a:p>
            <a:endParaRPr lang="pt-BR" sz="2000" dirty="0">
              <a:solidFill>
                <a:srgbClr val="EBC766"/>
              </a:solidFill>
              <a:latin typeface="Trebuchet MS" panose="020B0603020202020204" pitchFamily="34" charset="0"/>
            </a:endParaRPr>
          </a:p>
          <a:p>
            <a:endParaRPr lang="pt-BR" sz="2000" dirty="0">
              <a:solidFill>
                <a:srgbClr val="EBC766"/>
              </a:solidFill>
              <a:latin typeface="Trebuchet MS" panose="020B0603020202020204" pitchFamily="34" charset="0"/>
            </a:endParaRPr>
          </a:p>
        </p:txBody>
      </p:sp>
      <p:pic>
        <p:nvPicPr>
          <p:cNvPr id="3" name="Imagem 2">
            <a:extLst>
              <a:ext uri="{FF2B5EF4-FFF2-40B4-BE49-F238E27FC236}">
                <a16:creationId xmlns:a16="http://schemas.microsoft.com/office/drawing/2014/main" xmlns="" id="{B131F65D-A456-47C2-AD88-64B945247BB8}"/>
              </a:ext>
            </a:extLst>
          </p:cNvPr>
          <p:cNvPicPr>
            <a:picLocks noChangeAspect="1"/>
          </p:cNvPicPr>
          <p:nvPr/>
        </p:nvPicPr>
        <p:blipFill>
          <a:blip r:embed="rId2"/>
          <a:stretch>
            <a:fillRect/>
          </a:stretch>
        </p:blipFill>
        <p:spPr>
          <a:xfrm>
            <a:off x="602273" y="1719743"/>
            <a:ext cx="7939452" cy="4423950"/>
          </a:xfrm>
          <a:prstGeom prst="rect">
            <a:avLst/>
          </a:prstGeom>
        </p:spPr>
      </p:pic>
      <p:sp>
        <p:nvSpPr>
          <p:cNvPr id="11" name="Retângulo 10">
            <a:extLst>
              <a:ext uri="{FF2B5EF4-FFF2-40B4-BE49-F238E27FC236}">
                <a16:creationId xmlns:a16="http://schemas.microsoft.com/office/drawing/2014/main" xmlns="" id="{C10C2AD2-B481-4C48-A51A-926771BE8611}"/>
              </a:ext>
            </a:extLst>
          </p:cNvPr>
          <p:cNvSpPr/>
          <p:nvPr/>
        </p:nvSpPr>
        <p:spPr>
          <a:xfrm rot="16200000">
            <a:off x="6306250" y="3829520"/>
            <a:ext cx="4572000" cy="184666"/>
          </a:xfrm>
          <a:prstGeom prst="rect">
            <a:avLst/>
          </a:prstGeom>
        </p:spPr>
        <p:txBody>
          <a:bodyPr>
            <a:spAutoFit/>
          </a:bodyPr>
          <a:lstStyle/>
          <a:p>
            <a:pPr algn="r"/>
            <a:r>
              <a:rPr lang="pt-BR" sz="600" dirty="0" err="1">
                <a:solidFill>
                  <a:schemeClr val="tx1">
                    <a:lumMod val="75000"/>
                    <a:lumOff val="25000"/>
                  </a:schemeClr>
                </a:solidFill>
                <a:latin typeface="Trebuchet MS" panose="020B0603020202020204" pitchFamily="34" charset="0"/>
              </a:rPr>
              <a:t>guentermanaus</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4" name="Retângulo 3">
            <a:extLst>
              <a:ext uri="{FF2B5EF4-FFF2-40B4-BE49-F238E27FC236}">
                <a16:creationId xmlns:a16="http://schemas.microsoft.com/office/drawing/2014/main" xmlns="" id="{BFF9AF51-1B5D-4CC7-B1D9-378F3FA3EA53}"/>
              </a:ext>
            </a:extLst>
          </p:cNvPr>
          <p:cNvSpPr/>
          <p:nvPr/>
        </p:nvSpPr>
        <p:spPr>
          <a:xfrm>
            <a:off x="610662" y="4384086"/>
            <a:ext cx="7939452"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As florestas têm papel importante na manutenção do clima mundial, e sua preservação é fundamental para a redução do efeito estufa e a prevenção do aquecimento global. </a:t>
            </a:r>
          </a:p>
        </p:txBody>
      </p:sp>
    </p:spTree>
    <p:extLst>
      <p:ext uri="{BB962C8B-B14F-4D97-AF65-F5344CB8AC3E}">
        <p14:creationId xmlns:p14="http://schemas.microsoft.com/office/powerpoint/2010/main" val="337643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Desmatamento</a:t>
            </a:r>
          </a:p>
          <a:p>
            <a:endParaRPr lang="pt-BR" dirty="0"/>
          </a:p>
        </p:txBody>
      </p:sp>
      <p:sp>
        <p:nvSpPr>
          <p:cNvPr id="5" name="Retângulo 4">
            <a:extLst>
              <a:ext uri="{FF2B5EF4-FFF2-40B4-BE49-F238E27FC236}">
                <a16:creationId xmlns:a16="http://schemas.microsoft.com/office/drawing/2014/main" xmlns="" id="{B1DB267E-40D0-4BB1-AE48-0F07654F4E09}"/>
              </a:ext>
            </a:extLst>
          </p:cNvPr>
          <p:cNvSpPr/>
          <p:nvPr/>
        </p:nvSpPr>
        <p:spPr>
          <a:xfrm>
            <a:off x="486576" y="1110736"/>
            <a:ext cx="4685898" cy="1015663"/>
          </a:xfrm>
          <a:prstGeom prst="rect">
            <a:avLst/>
          </a:prstGeom>
        </p:spPr>
        <p:txBody>
          <a:bodyPr wrap="none">
            <a:spAutoFit/>
          </a:bodyPr>
          <a:lstStyle/>
          <a:p>
            <a:r>
              <a:rPr lang="pt-BR" sz="2000" dirty="0">
                <a:solidFill>
                  <a:srgbClr val="EBC766"/>
                </a:solidFill>
                <a:latin typeface="Trebuchet MS" panose="020B0603020202020204" pitchFamily="34" charset="0"/>
              </a:rPr>
              <a:t>Desmatamento e mudanças climáticas</a:t>
            </a:r>
          </a:p>
          <a:p>
            <a:endParaRPr lang="pt-BR" sz="2000" dirty="0">
              <a:solidFill>
                <a:srgbClr val="EBC766"/>
              </a:solidFill>
              <a:latin typeface="Trebuchet MS" panose="020B0603020202020204" pitchFamily="34" charset="0"/>
            </a:endParaRPr>
          </a:p>
          <a:p>
            <a:endParaRPr lang="pt-BR" sz="2000" dirty="0">
              <a:solidFill>
                <a:srgbClr val="EBC766"/>
              </a:solidFill>
              <a:latin typeface="Trebuchet MS" panose="020B0603020202020204" pitchFamily="34" charset="0"/>
            </a:endParaRPr>
          </a:p>
        </p:txBody>
      </p:sp>
      <p:pic>
        <p:nvPicPr>
          <p:cNvPr id="3" name="Imagem 2">
            <a:extLst>
              <a:ext uri="{FF2B5EF4-FFF2-40B4-BE49-F238E27FC236}">
                <a16:creationId xmlns:a16="http://schemas.microsoft.com/office/drawing/2014/main" xmlns="" id="{B131F65D-A456-47C2-AD88-64B945247BB8}"/>
              </a:ext>
            </a:extLst>
          </p:cNvPr>
          <p:cNvPicPr>
            <a:picLocks noChangeAspect="1"/>
          </p:cNvPicPr>
          <p:nvPr/>
        </p:nvPicPr>
        <p:blipFill>
          <a:blip r:embed="rId2"/>
          <a:stretch>
            <a:fillRect/>
          </a:stretch>
        </p:blipFill>
        <p:spPr>
          <a:xfrm>
            <a:off x="602273" y="1719743"/>
            <a:ext cx="7939452" cy="4423950"/>
          </a:xfrm>
          <a:prstGeom prst="rect">
            <a:avLst/>
          </a:prstGeom>
        </p:spPr>
      </p:pic>
      <p:sp>
        <p:nvSpPr>
          <p:cNvPr id="11" name="Retângulo 10">
            <a:extLst>
              <a:ext uri="{FF2B5EF4-FFF2-40B4-BE49-F238E27FC236}">
                <a16:creationId xmlns:a16="http://schemas.microsoft.com/office/drawing/2014/main" xmlns="" id="{C10C2AD2-B481-4C48-A51A-926771BE8611}"/>
              </a:ext>
            </a:extLst>
          </p:cNvPr>
          <p:cNvSpPr/>
          <p:nvPr/>
        </p:nvSpPr>
        <p:spPr>
          <a:xfrm rot="16200000">
            <a:off x="6306250" y="3829520"/>
            <a:ext cx="4572000" cy="184666"/>
          </a:xfrm>
          <a:prstGeom prst="rect">
            <a:avLst/>
          </a:prstGeom>
        </p:spPr>
        <p:txBody>
          <a:bodyPr>
            <a:spAutoFit/>
          </a:bodyPr>
          <a:lstStyle/>
          <a:p>
            <a:pPr algn="r"/>
            <a:r>
              <a:rPr lang="pt-BR" sz="600" dirty="0" err="1">
                <a:solidFill>
                  <a:schemeClr val="tx1">
                    <a:lumMod val="75000"/>
                    <a:lumOff val="25000"/>
                  </a:schemeClr>
                </a:solidFill>
                <a:latin typeface="Trebuchet MS" panose="020B0603020202020204" pitchFamily="34" charset="0"/>
              </a:rPr>
              <a:t>guentermanaus</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4" name="Retângulo 3">
            <a:extLst>
              <a:ext uri="{FF2B5EF4-FFF2-40B4-BE49-F238E27FC236}">
                <a16:creationId xmlns:a16="http://schemas.microsoft.com/office/drawing/2014/main" xmlns="" id="{BFF9AF51-1B5D-4CC7-B1D9-378F3FA3EA53}"/>
              </a:ext>
            </a:extLst>
          </p:cNvPr>
          <p:cNvSpPr/>
          <p:nvPr/>
        </p:nvSpPr>
        <p:spPr>
          <a:xfrm>
            <a:off x="610662" y="4384086"/>
            <a:ext cx="7939452" cy="1365728"/>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Elas retiram carbono da atmosfera e o armazenam em sua estrutura orgânica. Com o desmatamento e as queimadas, o carbono volta à atmosfera, provocando aumento do efeito estufa. </a:t>
            </a:r>
          </a:p>
        </p:txBody>
      </p:sp>
    </p:spTree>
    <p:extLst>
      <p:ext uri="{BB962C8B-B14F-4D97-AF65-F5344CB8AC3E}">
        <p14:creationId xmlns:p14="http://schemas.microsoft.com/office/powerpoint/2010/main" val="1170814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A importância das matas ciliares</a:t>
            </a:r>
          </a:p>
          <a:p>
            <a:endParaRPr lang="pt-BR" b="1" dirty="0">
              <a:solidFill>
                <a:srgbClr val="EBC766"/>
              </a:solidFill>
            </a:endParaRPr>
          </a:p>
          <a:p>
            <a:endParaRPr lang="pt-BR" dirty="0"/>
          </a:p>
        </p:txBody>
      </p:sp>
      <p:sp>
        <p:nvSpPr>
          <p:cNvPr id="4" name="Retângulo: Cantos Arredondados 3">
            <a:extLst>
              <a:ext uri="{FF2B5EF4-FFF2-40B4-BE49-F238E27FC236}">
                <a16:creationId xmlns:a16="http://schemas.microsoft.com/office/drawing/2014/main" xmlns="" id="{F1B89F84-48C5-4AA6-9CAB-41BF19C183F7}"/>
              </a:ext>
            </a:extLst>
          </p:cNvPr>
          <p:cNvSpPr/>
          <p:nvPr/>
        </p:nvSpPr>
        <p:spPr>
          <a:xfrm>
            <a:off x="553675" y="1652630"/>
            <a:ext cx="2642532" cy="4289293"/>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Um exemplo de alteração da natureza causada pela ação antrópica está nas matas ciliares, cobertura vegetal que margeia os vales fluviais e tem grande importância para os rios, pois ajuda a fixar o solo de suas margens e evita o desmoronamento.</a:t>
            </a:r>
          </a:p>
        </p:txBody>
      </p:sp>
      <p:sp>
        <p:nvSpPr>
          <p:cNvPr id="6" name="Retângulo: Cantos Arredondados 5">
            <a:extLst>
              <a:ext uri="{FF2B5EF4-FFF2-40B4-BE49-F238E27FC236}">
                <a16:creationId xmlns:a16="http://schemas.microsoft.com/office/drawing/2014/main" xmlns="" id="{22318A1B-0F6E-4D3E-9F71-D591741B7F52}"/>
              </a:ext>
            </a:extLst>
          </p:cNvPr>
          <p:cNvSpPr/>
          <p:nvPr/>
        </p:nvSpPr>
        <p:spPr>
          <a:xfrm>
            <a:off x="3422707" y="1652630"/>
            <a:ext cx="5192787" cy="4289293"/>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A prática agrícola, a pecuária, a mineração e a urbanização destroem essas matas, fazendo com que o material transportado pela água das chuvas que caem sobre a superfície corra para o leito dos rios, provocando o </a:t>
            </a:r>
            <a:r>
              <a:rPr lang="pt-BR" b="1" dirty="0">
                <a:solidFill>
                  <a:srgbClr val="EBC766"/>
                </a:solidFill>
                <a:latin typeface="Trebuchet MS" panose="020B0603020202020204" pitchFamily="34" charset="0"/>
              </a:rPr>
              <a:t>assoreamento</a:t>
            </a:r>
            <a:r>
              <a:rPr lang="pt-BR" dirty="0">
                <a:solidFill>
                  <a:schemeClr val="tx1">
                    <a:lumMod val="75000"/>
                    <a:lumOff val="25000"/>
                  </a:schemeClr>
                </a:solidFill>
                <a:latin typeface="Trebuchet MS" panose="020B0603020202020204" pitchFamily="34" charset="0"/>
              </a:rPr>
              <a:t>, depositando grande quantidade de sedimentos e tornando-o cada vez mais raso e entulhado. </a:t>
            </a:r>
          </a:p>
        </p:txBody>
      </p:sp>
      <p:sp>
        <p:nvSpPr>
          <p:cNvPr id="7" name="Triângulo isósceles 6">
            <a:extLst>
              <a:ext uri="{FF2B5EF4-FFF2-40B4-BE49-F238E27FC236}">
                <a16:creationId xmlns:a16="http://schemas.microsoft.com/office/drawing/2014/main" xmlns="" id="{8347953B-9C76-457D-B51F-A3DE006BBD66}"/>
              </a:ext>
            </a:extLst>
          </p:cNvPr>
          <p:cNvSpPr/>
          <p:nvPr/>
        </p:nvSpPr>
        <p:spPr>
          <a:xfrm rot="5400000">
            <a:off x="2341913" y="3644006"/>
            <a:ext cx="1953706" cy="306541"/>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937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a:extLst>
              <a:ext uri="{FF2B5EF4-FFF2-40B4-BE49-F238E27FC236}">
                <a16:creationId xmlns:a16="http://schemas.microsoft.com/office/drawing/2014/main" xmlns="" id="{C3DB9514-596B-4CEF-89AE-EE21284D8D20}"/>
              </a:ext>
            </a:extLst>
          </p:cNvPr>
          <p:cNvSpPr>
            <a:spLocks noGrp="1"/>
          </p:cNvSpPr>
          <p:nvPr>
            <p:ph type="body" sz="quarter" idx="10"/>
          </p:nvPr>
        </p:nvSpPr>
        <p:spPr>
          <a:xfrm>
            <a:off x="367200" y="1735200"/>
            <a:ext cx="8172000" cy="4572000"/>
          </a:xfrm>
        </p:spPr>
        <p:txBody>
          <a:bodyPr/>
          <a:lstStyle/>
          <a:p>
            <a:pPr algn="just"/>
            <a:r>
              <a:rPr lang="pt-BR" dirty="0"/>
              <a:t> Entender as relações entre climas e formações vegetais.</a:t>
            </a:r>
          </a:p>
          <a:p>
            <a:pPr algn="just"/>
            <a:r>
              <a:rPr lang="pt-BR" dirty="0"/>
              <a:t>Caracterizar e localizar as principais formações vegetais do planeta.</a:t>
            </a:r>
          </a:p>
          <a:p>
            <a:pPr algn="just"/>
            <a:r>
              <a:rPr lang="pt-BR" dirty="0"/>
              <a:t>Reconhecer o conceito de biodiversidade.</a:t>
            </a:r>
          </a:p>
          <a:p>
            <a:pPr algn="just"/>
            <a:r>
              <a:rPr lang="pt-BR" dirty="0" err="1"/>
              <a:t>Identiﬁcar</a:t>
            </a:r>
            <a:r>
              <a:rPr lang="pt-BR" dirty="0"/>
              <a:t> causas e consequências do processo de desmatamento.</a:t>
            </a:r>
          </a:p>
        </p:txBody>
      </p:sp>
    </p:spTree>
    <p:extLst>
      <p:ext uri="{BB962C8B-B14F-4D97-AF65-F5344CB8AC3E}">
        <p14:creationId xmlns:p14="http://schemas.microsoft.com/office/powerpoint/2010/main" val="49714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A importância das matas ciliares</a:t>
            </a:r>
          </a:p>
          <a:p>
            <a:endParaRPr lang="pt-BR" b="1" dirty="0">
              <a:solidFill>
                <a:srgbClr val="EBC766"/>
              </a:solidFill>
            </a:endParaRPr>
          </a:p>
          <a:p>
            <a:endParaRPr lang="pt-BR" dirty="0"/>
          </a:p>
        </p:txBody>
      </p:sp>
      <p:sp>
        <p:nvSpPr>
          <p:cNvPr id="4" name="Retângulo: Cantos Arredondados 3">
            <a:extLst>
              <a:ext uri="{FF2B5EF4-FFF2-40B4-BE49-F238E27FC236}">
                <a16:creationId xmlns:a16="http://schemas.microsoft.com/office/drawing/2014/main" xmlns="" id="{F1B89F84-48C5-4AA6-9CAB-41BF19C183F7}"/>
              </a:ext>
            </a:extLst>
          </p:cNvPr>
          <p:cNvSpPr/>
          <p:nvPr/>
        </p:nvSpPr>
        <p:spPr>
          <a:xfrm>
            <a:off x="553675" y="1652630"/>
            <a:ext cx="2642532" cy="4289293"/>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latin typeface="Trebuchet MS" panose="020B0603020202020204" pitchFamily="34" charset="0"/>
              </a:rPr>
              <a:t>Um exemplo de alteração da natureza causada pela ação antrópica está nas matas ciliares, cobertura vegetal que margeia os vales fluviais e tem grande importância para os rios, pois ajuda a fixar o solo de suas margens e evita o desmoronamento.</a:t>
            </a:r>
          </a:p>
        </p:txBody>
      </p:sp>
      <p:sp>
        <p:nvSpPr>
          <p:cNvPr id="6" name="Retângulo: Cantos Arredondados 5">
            <a:extLst>
              <a:ext uri="{FF2B5EF4-FFF2-40B4-BE49-F238E27FC236}">
                <a16:creationId xmlns:a16="http://schemas.microsoft.com/office/drawing/2014/main" xmlns="" id="{22318A1B-0F6E-4D3E-9F71-D591741B7F52}"/>
              </a:ext>
            </a:extLst>
          </p:cNvPr>
          <p:cNvSpPr/>
          <p:nvPr/>
        </p:nvSpPr>
        <p:spPr>
          <a:xfrm>
            <a:off x="3422707" y="1652630"/>
            <a:ext cx="5192787" cy="4289293"/>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lumMod val="75000"/>
                    <a:lumOff val="25000"/>
                  </a:schemeClr>
                </a:solidFill>
                <a:latin typeface="Trebuchet MS" panose="020B0603020202020204" pitchFamily="34" charset="0"/>
              </a:rPr>
              <a:t>Outros efeitos prejudiciais podem decorrer da destruição das matas ciliares:</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Diminuição do nível dos aquíferos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Redução dos índices pluviométricos</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Alterações do microclima</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Facilidade de disseminação de pragas e doenças</a:t>
            </a:r>
          </a:p>
        </p:txBody>
      </p:sp>
      <p:sp>
        <p:nvSpPr>
          <p:cNvPr id="7" name="Triângulo isósceles 6">
            <a:extLst>
              <a:ext uri="{FF2B5EF4-FFF2-40B4-BE49-F238E27FC236}">
                <a16:creationId xmlns:a16="http://schemas.microsoft.com/office/drawing/2014/main" xmlns="" id="{8347953B-9C76-457D-B51F-A3DE006BBD66}"/>
              </a:ext>
            </a:extLst>
          </p:cNvPr>
          <p:cNvSpPr/>
          <p:nvPr/>
        </p:nvSpPr>
        <p:spPr>
          <a:xfrm rot="5400000">
            <a:off x="2341913" y="3644006"/>
            <a:ext cx="1953706" cy="306541"/>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0071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a:extLst>
              <a:ext uri="{FF2B5EF4-FFF2-40B4-BE49-F238E27FC236}">
                <a16:creationId xmlns:a16="http://schemas.microsoft.com/office/drawing/2014/main" xmlns="" id="{E6807F9B-B8BC-4085-9E05-0AFD8341EDB3}"/>
              </a:ext>
            </a:extLst>
          </p:cNvPr>
          <p:cNvSpPr>
            <a:spLocks noGrp="1"/>
          </p:cNvSpPr>
          <p:nvPr>
            <p:ph type="body" sz="quarter" idx="10"/>
          </p:nvPr>
        </p:nvSpPr>
        <p:spPr>
          <a:xfrm>
            <a:off x="367200" y="1735200"/>
            <a:ext cx="8172000" cy="4572000"/>
          </a:xfrm>
        </p:spPr>
        <p:txBody>
          <a:bodyPr/>
          <a:lstStyle/>
          <a:p>
            <a:pPr marL="0" indent="0">
              <a:buNone/>
            </a:pPr>
            <a:r>
              <a:rPr lang="pt-BR" b="1" dirty="0"/>
              <a:t>Principais conceitos que você vai aprender:</a:t>
            </a:r>
          </a:p>
          <a:p>
            <a:r>
              <a:rPr lang="pt-BR" dirty="0"/>
              <a:t>Biodiversidade;</a:t>
            </a:r>
          </a:p>
          <a:p>
            <a:r>
              <a:rPr lang="pt-BR" dirty="0"/>
              <a:t>Bioma;</a:t>
            </a:r>
          </a:p>
          <a:p>
            <a:r>
              <a:rPr lang="pt-BR" dirty="0"/>
              <a:t>Ecossistema;</a:t>
            </a:r>
          </a:p>
          <a:p>
            <a:r>
              <a:rPr lang="pt-BR" dirty="0"/>
              <a:t>Domínios </a:t>
            </a:r>
            <a:r>
              <a:rPr lang="pt-BR" dirty="0" err="1"/>
              <a:t>climatobotânicos</a:t>
            </a:r>
            <a:r>
              <a:rPr lang="pt-BR" dirty="0"/>
              <a:t>;</a:t>
            </a:r>
          </a:p>
          <a:p>
            <a:r>
              <a:rPr lang="pt-BR" dirty="0"/>
              <a:t>Assoreamento.</a:t>
            </a:r>
          </a:p>
        </p:txBody>
      </p:sp>
    </p:spTree>
    <p:extLst>
      <p:ext uri="{BB962C8B-B14F-4D97-AF65-F5344CB8AC3E}">
        <p14:creationId xmlns:p14="http://schemas.microsoft.com/office/powerpoint/2010/main" val="158908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mapa do brasil dominios morfoclima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440" y="1331924"/>
            <a:ext cx="4133090" cy="468417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Texto 2"/>
          <p:cNvSpPr>
            <a:spLocks noGrp="1"/>
          </p:cNvSpPr>
          <p:nvPr>
            <p:ph type="body" sz="quarter" idx="10"/>
          </p:nvPr>
        </p:nvSpPr>
        <p:spPr/>
        <p:txBody>
          <a:bodyPr/>
          <a:lstStyle/>
          <a:p>
            <a:r>
              <a:rPr lang="pt-BR" dirty="0" smtClean="0"/>
              <a:t>Domínios </a:t>
            </a:r>
            <a:r>
              <a:rPr lang="pt-BR" dirty="0" err="1" smtClean="0"/>
              <a:t>morfoclimáticos</a:t>
            </a:r>
            <a:endParaRPr lang="pt-BR" dirty="0"/>
          </a:p>
        </p:txBody>
      </p:sp>
    </p:spTree>
    <p:extLst>
      <p:ext uri="{BB962C8B-B14F-4D97-AF65-F5344CB8AC3E}">
        <p14:creationId xmlns:p14="http://schemas.microsoft.com/office/powerpoint/2010/main" val="421712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pPr marL="0" indent="0">
              <a:buNone/>
            </a:pPr>
            <a:endParaRPr lang="pt-BR" dirty="0"/>
          </a:p>
        </p:txBody>
      </p:sp>
      <p:pic>
        <p:nvPicPr>
          <p:cNvPr id="2050" name="Picture 2" descr="Resultado de imagem para mapa do brasil bio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983" y="658096"/>
            <a:ext cx="6230746" cy="573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2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A biosfera e a vegetação</a:t>
            </a:r>
          </a:p>
          <a:p>
            <a:endParaRPr lang="pt-B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488" y="1138462"/>
            <a:ext cx="5889788" cy="50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4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A biosfera e a vegetação</a:t>
            </a:r>
          </a:p>
          <a:p>
            <a:endParaRPr lang="pt-BR" dirty="0"/>
          </a:p>
        </p:txBody>
      </p:sp>
      <p:grpSp>
        <p:nvGrpSpPr>
          <p:cNvPr id="5" name="Agrupar 4">
            <a:extLst>
              <a:ext uri="{FF2B5EF4-FFF2-40B4-BE49-F238E27FC236}">
                <a16:creationId xmlns:a16="http://schemas.microsoft.com/office/drawing/2014/main" xmlns="" id="{D4121DAB-E97D-4CB2-B96E-77DE168558C9}"/>
              </a:ext>
            </a:extLst>
          </p:cNvPr>
          <p:cNvGrpSpPr/>
          <p:nvPr/>
        </p:nvGrpSpPr>
        <p:grpSpPr>
          <a:xfrm>
            <a:off x="366318" y="1331924"/>
            <a:ext cx="8299508" cy="4811769"/>
            <a:chOff x="366318" y="1399036"/>
            <a:chExt cx="8299508" cy="4630611"/>
          </a:xfrm>
        </p:grpSpPr>
        <p:sp>
          <p:nvSpPr>
            <p:cNvPr id="6" name="Forma Livre: Forma 5">
              <a:extLst>
                <a:ext uri="{FF2B5EF4-FFF2-40B4-BE49-F238E27FC236}">
                  <a16:creationId xmlns:a16="http://schemas.microsoft.com/office/drawing/2014/main" xmlns="" id="{F93027A4-DF02-4B85-8B73-86A312D1EF2A}"/>
                </a:ext>
              </a:extLst>
            </p:cNvPr>
            <p:cNvSpPr/>
            <p:nvPr/>
          </p:nvSpPr>
          <p:spPr>
            <a:xfrm>
              <a:off x="1887523" y="1488087"/>
              <a:ext cx="6778303" cy="712401"/>
            </a:xfrm>
            <a:custGeom>
              <a:avLst/>
              <a:gdLst>
                <a:gd name="connsiteX0" fmla="*/ 118736 w 712401"/>
                <a:gd name="connsiteY0" fmla="*/ 0 h 5311685"/>
                <a:gd name="connsiteX1" fmla="*/ 593665 w 712401"/>
                <a:gd name="connsiteY1" fmla="*/ 0 h 5311685"/>
                <a:gd name="connsiteX2" fmla="*/ 712401 w 712401"/>
                <a:gd name="connsiteY2" fmla="*/ 118736 h 5311685"/>
                <a:gd name="connsiteX3" fmla="*/ 712401 w 712401"/>
                <a:gd name="connsiteY3" fmla="*/ 5311685 h 5311685"/>
                <a:gd name="connsiteX4" fmla="*/ 712401 w 712401"/>
                <a:gd name="connsiteY4" fmla="*/ 5311685 h 5311685"/>
                <a:gd name="connsiteX5" fmla="*/ 0 w 712401"/>
                <a:gd name="connsiteY5" fmla="*/ 5311685 h 5311685"/>
                <a:gd name="connsiteX6" fmla="*/ 0 w 712401"/>
                <a:gd name="connsiteY6" fmla="*/ 5311685 h 5311685"/>
                <a:gd name="connsiteX7" fmla="*/ 0 w 712401"/>
                <a:gd name="connsiteY7" fmla="*/ 118736 h 5311685"/>
                <a:gd name="connsiteX8" fmla="*/ 118736 w 712401"/>
                <a:gd name="connsiteY8" fmla="*/ 0 h 53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01" h="5311685">
                  <a:moveTo>
                    <a:pt x="712401" y="885302"/>
                  </a:moveTo>
                  <a:lnTo>
                    <a:pt x="712401" y="4426383"/>
                  </a:lnTo>
                  <a:cubicBezTo>
                    <a:pt x="712401" y="4915319"/>
                    <a:pt x="705271" y="5311681"/>
                    <a:pt x="696476" y="5311681"/>
                  </a:cubicBezTo>
                  <a:lnTo>
                    <a:pt x="0" y="5311681"/>
                  </a:lnTo>
                  <a:lnTo>
                    <a:pt x="0" y="5311681"/>
                  </a:lnTo>
                  <a:lnTo>
                    <a:pt x="0" y="4"/>
                  </a:lnTo>
                  <a:lnTo>
                    <a:pt x="0" y="4"/>
                  </a:lnTo>
                  <a:lnTo>
                    <a:pt x="696476" y="4"/>
                  </a:lnTo>
                  <a:cubicBezTo>
                    <a:pt x="705271" y="4"/>
                    <a:pt x="712401" y="396366"/>
                    <a:pt x="712401" y="885302"/>
                  </a:cubicBezTo>
                  <a:close/>
                </a:path>
              </a:pathLst>
            </a:custGeom>
            <a:solidFill>
              <a:srgbClr val="EBC766">
                <a:alpha val="3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446" rIns="88116" bIns="61448" numCol="1" spcCol="1270" anchor="ctr" anchorCtr="0">
              <a:noAutofit/>
            </a:bodyPr>
            <a:lstStyle/>
            <a:p>
              <a:pPr marL="0" lvl="1" algn="ctr" defTabSz="622300">
                <a:lnSpc>
                  <a:spcPct val="90000"/>
                </a:lnSpc>
                <a:spcBef>
                  <a:spcPct val="0"/>
                </a:spcBef>
                <a:spcAft>
                  <a:spcPct val="15000"/>
                </a:spcAft>
              </a:pPr>
              <a:r>
                <a:rPr lang="pt-BR" sz="1600" kern="1200" dirty="0">
                  <a:solidFill>
                    <a:schemeClr val="tx1">
                      <a:lumMod val="75000"/>
                      <a:lumOff val="25000"/>
                    </a:schemeClr>
                  </a:solidFill>
                  <a:latin typeface="Trebuchet MS" panose="020B0603020202020204" pitchFamily="34" charset="0"/>
                </a:rPr>
                <a:t>Desenvolvem-se em ambientes aquáticos, como a vitória-régia ou árvores que estão fixadas dentro do leito de rios e lagos.</a:t>
              </a:r>
            </a:p>
          </p:txBody>
        </p:sp>
        <p:sp>
          <p:nvSpPr>
            <p:cNvPr id="7" name="Forma Livre: Forma 6">
              <a:extLst>
                <a:ext uri="{FF2B5EF4-FFF2-40B4-BE49-F238E27FC236}">
                  <a16:creationId xmlns:a16="http://schemas.microsoft.com/office/drawing/2014/main" xmlns="" id="{517D9A20-6069-4E4C-A4AE-5AEEB65E2987}"/>
                </a:ext>
              </a:extLst>
            </p:cNvPr>
            <p:cNvSpPr/>
            <p:nvPr/>
          </p:nvSpPr>
          <p:spPr>
            <a:xfrm>
              <a:off x="366318" y="1399036"/>
              <a:ext cx="1521205" cy="890502"/>
            </a:xfrm>
            <a:custGeom>
              <a:avLst/>
              <a:gdLst>
                <a:gd name="connsiteX0" fmla="*/ 0 w 2987823"/>
                <a:gd name="connsiteY0" fmla="*/ 148420 h 890502"/>
                <a:gd name="connsiteX1" fmla="*/ 148420 w 2987823"/>
                <a:gd name="connsiteY1" fmla="*/ 0 h 890502"/>
                <a:gd name="connsiteX2" fmla="*/ 2839403 w 2987823"/>
                <a:gd name="connsiteY2" fmla="*/ 0 h 890502"/>
                <a:gd name="connsiteX3" fmla="*/ 2987823 w 2987823"/>
                <a:gd name="connsiteY3" fmla="*/ 148420 h 890502"/>
                <a:gd name="connsiteX4" fmla="*/ 2987823 w 2987823"/>
                <a:gd name="connsiteY4" fmla="*/ 742082 h 890502"/>
                <a:gd name="connsiteX5" fmla="*/ 2839403 w 2987823"/>
                <a:gd name="connsiteY5" fmla="*/ 890502 h 890502"/>
                <a:gd name="connsiteX6" fmla="*/ 148420 w 2987823"/>
                <a:gd name="connsiteY6" fmla="*/ 890502 h 890502"/>
                <a:gd name="connsiteX7" fmla="*/ 0 w 2987823"/>
                <a:gd name="connsiteY7" fmla="*/ 742082 h 890502"/>
                <a:gd name="connsiteX8" fmla="*/ 0 w 2987823"/>
                <a:gd name="connsiteY8" fmla="*/ 148420 h 8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823" h="890502">
                  <a:moveTo>
                    <a:pt x="0" y="148420"/>
                  </a:moveTo>
                  <a:cubicBezTo>
                    <a:pt x="0" y="66450"/>
                    <a:pt x="66450" y="0"/>
                    <a:pt x="148420" y="0"/>
                  </a:cubicBezTo>
                  <a:lnTo>
                    <a:pt x="2839403" y="0"/>
                  </a:lnTo>
                  <a:cubicBezTo>
                    <a:pt x="2921373" y="0"/>
                    <a:pt x="2987823" y="66450"/>
                    <a:pt x="2987823" y="148420"/>
                  </a:cubicBezTo>
                  <a:lnTo>
                    <a:pt x="2987823" y="742082"/>
                  </a:lnTo>
                  <a:cubicBezTo>
                    <a:pt x="2987823" y="824052"/>
                    <a:pt x="2921373" y="890502"/>
                    <a:pt x="2839403" y="890502"/>
                  </a:cubicBezTo>
                  <a:lnTo>
                    <a:pt x="148420" y="890502"/>
                  </a:lnTo>
                  <a:cubicBezTo>
                    <a:pt x="66450" y="890502"/>
                    <a:pt x="0" y="824052"/>
                    <a:pt x="0" y="742082"/>
                  </a:cubicBezTo>
                  <a:lnTo>
                    <a:pt x="0" y="148420"/>
                  </a:lnTo>
                  <a:close/>
                </a:path>
              </a:pathLst>
            </a:custGeom>
            <a:solidFill>
              <a:srgbClr val="EBC7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21" tIns="129196" rIns="214921" bIns="129196" numCol="1" spcCol="1270" anchor="ctr" anchorCtr="0">
              <a:noAutofit/>
            </a:bodyPr>
            <a:lstStyle/>
            <a:p>
              <a:pPr marL="0" lvl="0" indent="0" algn="ctr" defTabSz="2000250">
                <a:lnSpc>
                  <a:spcPct val="90000"/>
                </a:lnSpc>
                <a:spcBef>
                  <a:spcPct val="0"/>
                </a:spcBef>
                <a:spcAft>
                  <a:spcPct val="35000"/>
                </a:spcAft>
                <a:buNone/>
              </a:pPr>
              <a:r>
                <a:rPr lang="pt-BR" b="1" kern="1200" dirty="0" err="1">
                  <a:effectLst>
                    <a:outerShdw blurRad="38100" dist="38100" dir="2700000" algn="tl">
                      <a:srgbClr val="000000">
                        <a:alpha val="43137"/>
                      </a:srgbClr>
                    </a:outerShdw>
                  </a:effectLst>
                  <a:latin typeface="Trebuchet MS" panose="020B0603020202020204" pitchFamily="34" charset="0"/>
                </a:rPr>
                <a:t>Hidróﬁlas</a:t>
              </a:r>
              <a:endParaRPr lang="pt-BR" b="1" kern="1200" dirty="0">
                <a:effectLst>
                  <a:outerShdw blurRad="38100" dist="38100" dir="2700000" algn="tl">
                    <a:srgbClr val="000000">
                      <a:alpha val="43137"/>
                    </a:srgbClr>
                  </a:outerShdw>
                </a:effectLst>
                <a:latin typeface="Trebuchet MS" panose="020B0603020202020204" pitchFamily="34" charset="0"/>
              </a:endParaRPr>
            </a:p>
          </p:txBody>
        </p:sp>
        <p:sp>
          <p:nvSpPr>
            <p:cNvPr id="8" name="Forma Livre: Forma 7">
              <a:extLst>
                <a:ext uri="{FF2B5EF4-FFF2-40B4-BE49-F238E27FC236}">
                  <a16:creationId xmlns:a16="http://schemas.microsoft.com/office/drawing/2014/main" xmlns="" id="{D7217140-64CA-4FD8-8D50-53B4A930FFA6}"/>
                </a:ext>
              </a:extLst>
            </p:cNvPr>
            <p:cNvSpPr/>
            <p:nvPr/>
          </p:nvSpPr>
          <p:spPr>
            <a:xfrm>
              <a:off x="1887523" y="2423114"/>
              <a:ext cx="6778303" cy="712401"/>
            </a:xfrm>
            <a:custGeom>
              <a:avLst/>
              <a:gdLst>
                <a:gd name="connsiteX0" fmla="*/ 118736 w 712401"/>
                <a:gd name="connsiteY0" fmla="*/ 0 h 5311685"/>
                <a:gd name="connsiteX1" fmla="*/ 593665 w 712401"/>
                <a:gd name="connsiteY1" fmla="*/ 0 h 5311685"/>
                <a:gd name="connsiteX2" fmla="*/ 712401 w 712401"/>
                <a:gd name="connsiteY2" fmla="*/ 118736 h 5311685"/>
                <a:gd name="connsiteX3" fmla="*/ 712401 w 712401"/>
                <a:gd name="connsiteY3" fmla="*/ 5311685 h 5311685"/>
                <a:gd name="connsiteX4" fmla="*/ 712401 w 712401"/>
                <a:gd name="connsiteY4" fmla="*/ 5311685 h 5311685"/>
                <a:gd name="connsiteX5" fmla="*/ 0 w 712401"/>
                <a:gd name="connsiteY5" fmla="*/ 5311685 h 5311685"/>
                <a:gd name="connsiteX6" fmla="*/ 0 w 712401"/>
                <a:gd name="connsiteY6" fmla="*/ 5311685 h 5311685"/>
                <a:gd name="connsiteX7" fmla="*/ 0 w 712401"/>
                <a:gd name="connsiteY7" fmla="*/ 118736 h 5311685"/>
                <a:gd name="connsiteX8" fmla="*/ 118736 w 712401"/>
                <a:gd name="connsiteY8" fmla="*/ 0 h 53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01" h="5311685">
                  <a:moveTo>
                    <a:pt x="712401" y="885302"/>
                  </a:moveTo>
                  <a:lnTo>
                    <a:pt x="712401" y="4426383"/>
                  </a:lnTo>
                  <a:cubicBezTo>
                    <a:pt x="712401" y="4915319"/>
                    <a:pt x="705271" y="5311681"/>
                    <a:pt x="696476" y="5311681"/>
                  </a:cubicBezTo>
                  <a:lnTo>
                    <a:pt x="0" y="5311681"/>
                  </a:lnTo>
                  <a:lnTo>
                    <a:pt x="0" y="5311681"/>
                  </a:lnTo>
                  <a:lnTo>
                    <a:pt x="0" y="4"/>
                  </a:lnTo>
                  <a:lnTo>
                    <a:pt x="0" y="4"/>
                  </a:lnTo>
                  <a:lnTo>
                    <a:pt x="696476" y="4"/>
                  </a:lnTo>
                  <a:cubicBezTo>
                    <a:pt x="705271" y="4"/>
                    <a:pt x="712401" y="396366"/>
                    <a:pt x="712401" y="885302"/>
                  </a:cubicBezTo>
                  <a:close/>
                </a:path>
              </a:pathLst>
            </a:custGeom>
            <a:solidFill>
              <a:srgbClr val="EBC766">
                <a:alpha val="3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446" rIns="88116" bIns="61448" numCol="1" spcCol="1270" anchor="ctr" anchorCtr="0">
              <a:noAutofit/>
            </a:bodyPr>
            <a:lstStyle/>
            <a:p>
              <a:pPr marL="0" lvl="1" algn="ctr" defTabSz="622300">
                <a:lnSpc>
                  <a:spcPct val="90000"/>
                </a:lnSpc>
                <a:spcBef>
                  <a:spcPct val="0"/>
                </a:spcBef>
                <a:spcAft>
                  <a:spcPct val="15000"/>
                </a:spcAft>
              </a:pPr>
              <a:r>
                <a:rPr lang="pt-BR" sz="1600" kern="1200" dirty="0">
                  <a:solidFill>
                    <a:schemeClr val="tx1">
                      <a:lumMod val="75000"/>
                      <a:lumOff val="25000"/>
                    </a:schemeClr>
                  </a:solidFill>
                  <a:latin typeface="Trebuchet MS" panose="020B0603020202020204" pitchFamily="34" charset="0"/>
                </a:rPr>
                <a:t>Desenvolvem-se em ambientes que apresentam muita umidade, como a maioria das espécies das florestas pluviais tropicais encontradas em climas tropicais ou equatoriais.</a:t>
              </a:r>
            </a:p>
          </p:txBody>
        </p:sp>
        <p:sp>
          <p:nvSpPr>
            <p:cNvPr id="9" name="Forma Livre: Forma 8">
              <a:extLst>
                <a:ext uri="{FF2B5EF4-FFF2-40B4-BE49-F238E27FC236}">
                  <a16:creationId xmlns:a16="http://schemas.microsoft.com/office/drawing/2014/main" xmlns="" id="{77AB57E5-B750-4EBC-B4F0-0D6F52893A9F}"/>
                </a:ext>
              </a:extLst>
            </p:cNvPr>
            <p:cNvSpPr/>
            <p:nvPr/>
          </p:nvSpPr>
          <p:spPr>
            <a:xfrm>
              <a:off x="366318" y="2334063"/>
              <a:ext cx="1521205" cy="890502"/>
            </a:xfrm>
            <a:custGeom>
              <a:avLst/>
              <a:gdLst>
                <a:gd name="connsiteX0" fmla="*/ 0 w 2987823"/>
                <a:gd name="connsiteY0" fmla="*/ 148420 h 890502"/>
                <a:gd name="connsiteX1" fmla="*/ 148420 w 2987823"/>
                <a:gd name="connsiteY1" fmla="*/ 0 h 890502"/>
                <a:gd name="connsiteX2" fmla="*/ 2839403 w 2987823"/>
                <a:gd name="connsiteY2" fmla="*/ 0 h 890502"/>
                <a:gd name="connsiteX3" fmla="*/ 2987823 w 2987823"/>
                <a:gd name="connsiteY3" fmla="*/ 148420 h 890502"/>
                <a:gd name="connsiteX4" fmla="*/ 2987823 w 2987823"/>
                <a:gd name="connsiteY4" fmla="*/ 742082 h 890502"/>
                <a:gd name="connsiteX5" fmla="*/ 2839403 w 2987823"/>
                <a:gd name="connsiteY5" fmla="*/ 890502 h 890502"/>
                <a:gd name="connsiteX6" fmla="*/ 148420 w 2987823"/>
                <a:gd name="connsiteY6" fmla="*/ 890502 h 890502"/>
                <a:gd name="connsiteX7" fmla="*/ 0 w 2987823"/>
                <a:gd name="connsiteY7" fmla="*/ 742082 h 890502"/>
                <a:gd name="connsiteX8" fmla="*/ 0 w 2987823"/>
                <a:gd name="connsiteY8" fmla="*/ 148420 h 8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823" h="890502">
                  <a:moveTo>
                    <a:pt x="0" y="148420"/>
                  </a:moveTo>
                  <a:cubicBezTo>
                    <a:pt x="0" y="66450"/>
                    <a:pt x="66450" y="0"/>
                    <a:pt x="148420" y="0"/>
                  </a:cubicBezTo>
                  <a:lnTo>
                    <a:pt x="2839403" y="0"/>
                  </a:lnTo>
                  <a:cubicBezTo>
                    <a:pt x="2921373" y="0"/>
                    <a:pt x="2987823" y="66450"/>
                    <a:pt x="2987823" y="148420"/>
                  </a:cubicBezTo>
                  <a:lnTo>
                    <a:pt x="2987823" y="742082"/>
                  </a:lnTo>
                  <a:cubicBezTo>
                    <a:pt x="2987823" y="824052"/>
                    <a:pt x="2921373" y="890502"/>
                    <a:pt x="2839403" y="890502"/>
                  </a:cubicBezTo>
                  <a:lnTo>
                    <a:pt x="148420" y="890502"/>
                  </a:lnTo>
                  <a:cubicBezTo>
                    <a:pt x="66450" y="890502"/>
                    <a:pt x="0" y="824052"/>
                    <a:pt x="0" y="742082"/>
                  </a:cubicBezTo>
                  <a:lnTo>
                    <a:pt x="0" y="148420"/>
                  </a:lnTo>
                  <a:close/>
                </a:path>
              </a:pathLst>
            </a:custGeom>
            <a:solidFill>
              <a:srgbClr val="EBC7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21" tIns="129196" rIns="214921" bIns="129196" numCol="1" spcCol="1270" anchor="ctr" anchorCtr="0">
              <a:noAutofit/>
            </a:bodyPr>
            <a:lstStyle/>
            <a:p>
              <a:pPr marL="0" lvl="0" indent="0" algn="ctr" defTabSz="2000250">
                <a:lnSpc>
                  <a:spcPct val="90000"/>
                </a:lnSpc>
                <a:spcBef>
                  <a:spcPct val="0"/>
                </a:spcBef>
                <a:spcAft>
                  <a:spcPct val="35000"/>
                </a:spcAft>
                <a:buNone/>
              </a:pPr>
              <a:r>
                <a:rPr lang="pt-BR" b="1" kern="1200" dirty="0" err="1">
                  <a:effectLst>
                    <a:outerShdw blurRad="38100" dist="38100" dir="2700000" algn="tl">
                      <a:srgbClr val="000000">
                        <a:alpha val="43137"/>
                      </a:srgbClr>
                    </a:outerShdw>
                  </a:effectLst>
                  <a:latin typeface="Trebuchet MS" panose="020B0603020202020204" pitchFamily="34" charset="0"/>
                </a:rPr>
                <a:t>Higróﬁlas</a:t>
              </a:r>
              <a:endParaRPr lang="pt-BR" b="1" kern="1200" dirty="0">
                <a:effectLst>
                  <a:outerShdw blurRad="38100" dist="38100" dir="2700000" algn="tl">
                    <a:srgbClr val="000000">
                      <a:alpha val="43137"/>
                    </a:srgbClr>
                  </a:outerShdw>
                </a:effectLst>
                <a:latin typeface="Trebuchet MS" panose="020B0603020202020204" pitchFamily="34" charset="0"/>
              </a:endParaRPr>
            </a:p>
          </p:txBody>
        </p:sp>
        <p:sp>
          <p:nvSpPr>
            <p:cNvPr id="10" name="Forma Livre: Forma 9">
              <a:extLst>
                <a:ext uri="{FF2B5EF4-FFF2-40B4-BE49-F238E27FC236}">
                  <a16:creationId xmlns:a16="http://schemas.microsoft.com/office/drawing/2014/main" xmlns="" id="{FF5B84FB-96C4-47F1-9D7F-83F74AF5690B}"/>
                </a:ext>
              </a:extLst>
            </p:cNvPr>
            <p:cNvSpPr/>
            <p:nvPr/>
          </p:nvSpPr>
          <p:spPr>
            <a:xfrm>
              <a:off x="1887523" y="3358142"/>
              <a:ext cx="6778303" cy="712401"/>
            </a:xfrm>
            <a:custGeom>
              <a:avLst/>
              <a:gdLst>
                <a:gd name="connsiteX0" fmla="*/ 118736 w 712401"/>
                <a:gd name="connsiteY0" fmla="*/ 0 h 5311685"/>
                <a:gd name="connsiteX1" fmla="*/ 593665 w 712401"/>
                <a:gd name="connsiteY1" fmla="*/ 0 h 5311685"/>
                <a:gd name="connsiteX2" fmla="*/ 712401 w 712401"/>
                <a:gd name="connsiteY2" fmla="*/ 118736 h 5311685"/>
                <a:gd name="connsiteX3" fmla="*/ 712401 w 712401"/>
                <a:gd name="connsiteY3" fmla="*/ 5311685 h 5311685"/>
                <a:gd name="connsiteX4" fmla="*/ 712401 w 712401"/>
                <a:gd name="connsiteY4" fmla="*/ 5311685 h 5311685"/>
                <a:gd name="connsiteX5" fmla="*/ 0 w 712401"/>
                <a:gd name="connsiteY5" fmla="*/ 5311685 h 5311685"/>
                <a:gd name="connsiteX6" fmla="*/ 0 w 712401"/>
                <a:gd name="connsiteY6" fmla="*/ 5311685 h 5311685"/>
                <a:gd name="connsiteX7" fmla="*/ 0 w 712401"/>
                <a:gd name="connsiteY7" fmla="*/ 118736 h 5311685"/>
                <a:gd name="connsiteX8" fmla="*/ 118736 w 712401"/>
                <a:gd name="connsiteY8" fmla="*/ 0 h 53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01" h="5311685">
                  <a:moveTo>
                    <a:pt x="712401" y="885302"/>
                  </a:moveTo>
                  <a:lnTo>
                    <a:pt x="712401" y="4426383"/>
                  </a:lnTo>
                  <a:cubicBezTo>
                    <a:pt x="712401" y="4915319"/>
                    <a:pt x="705271" y="5311681"/>
                    <a:pt x="696476" y="5311681"/>
                  </a:cubicBezTo>
                  <a:lnTo>
                    <a:pt x="0" y="5311681"/>
                  </a:lnTo>
                  <a:lnTo>
                    <a:pt x="0" y="5311681"/>
                  </a:lnTo>
                  <a:lnTo>
                    <a:pt x="0" y="4"/>
                  </a:lnTo>
                  <a:lnTo>
                    <a:pt x="0" y="4"/>
                  </a:lnTo>
                  <a:lnTo>
                    <a:pt x="696476" y="4"/>
                  </a:lnTo>
                  <a:cubicBezTo>
                    <a:pt x="705271" y="4"/>
                    <a:pt x="712401" y="396366"/>
                    <a:pt x="712401" y="885302"/>
                  </a:cubicBezTo>
                  <a:close/>
                </a:path>
              </a:pathLst>
            </a:custGeom>
            <a:solidFill>
              <a:srgbClr val="EBC766">
                <a:alpha val="3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446" rIns="88116" bIns="61448" numCol="1" spcCol="1270" anchor="ctr" anchorCtr="0">
              <a:noAutofit/>
            </a:bodyPr>
            <a:lstStyle/>
            <a:p>
              <a:pPr marL="0" lvl="1" algn="ctr" defTabSz="622300">
                <a:lnSpc>
                  <a:spcPct val="90000"/>
                </a:lnSpc>
                <a:spcBef>
                  <a:spcPct val="0"/>
                </a:spcBef>
                <a:spcAft>
                  <a:spcPct val="15000"/>
                </a:spcAft>
              </a:pPr>
              <a:r>
                <a:rPr lang="pt-BR" sz="1600" kern="1200" dirty="0">
                  <a:solidFill>
                    <a:schemeClr val="tx1">
                      <a:lumMod val="75000"/>
                      <a:lumOff val="25000"/>
                    </a:schemeClr>
                  </a:solidFill>
                  <a:latin typeface="Trebuchet MS" panose="020B0603020202020204" pitchFamily="34" charset="0"/>
                </a:rPr>
                <a:t>Habitam áreas de clima semiúmido, marcado por duas estações (seca e chuvosa), como as savanas típicas de clima tropical e a vegetação mediterrânea.</a:t>
              </a:r>
            </a:p>
          </p:txBody>
        </p:sp>
        <p:sp>
          <p:nvSpPr>
            <p:cNvPr id="11" name="Forma Livre: Forma 10">
              <a:extLst>
                <a:ext uri="{FF2B5EF4-FFF2-40B4-BE49-F238E27FC236}">
                  <a16:creationId xmlns:a16="http://schemas.microsoft.com/office/drawing/2014/main" xmlns="" id="{DEBF0003-CD9D-4B90-B3B8-7A091FE43425}"/>
                </a:ext>
              </a:extLst>
            </p:cNvPr>
            <p:cNvSpPr/>
            <p:nvPr/>
          </p:nvSpPr>
          <p:spPr>
            <a:xfrm>
              <a:off x="366318" y="3269090"/>
              <a:ext cx="1521205" cy="890502"/>
            </a:xfrm>
            <a:custGeom>
              <a:avLst/>
              <a:gdLst>
                <a:gd name="connsiteX0" fmla="*/ 0 w 2987823"/>
                <a:gd name="connsiteY0" fmla="*/ 148420 h 890502"/>
                <a:gd name="connsiteX1" fmla="*/ 148420 w 2987823"/>
                <a:gd name="connsiteY1" fmla="*/ 0 h 890502"/>
                <a:gd name="connsiteX2" fmla="*/ 2839403 w 2987823"/>
                <a:gd name="connsiteY2" fmla="*/ 0 h 890502"/>
                <a:gd name="connsiteX3" fmla="*/ 2987823 w 2987823"/>
                <a:gd name="connsiteY3" fmla="*/ 148420 h 890502"/>
                <a:gd name="connsiteX4" fmla="*/ 2987823 w 2987823"/>
                <a:gd name="connsiteY4" fmla="*/ 742082 h 890502"/>
                <a:gd name="connsiteX5" fmla="*/ 2839403 w 2987823"/>
                <a:gd name="connsiteY5" fmla="*/ 890502 h 890502"/>
                <a:gd name="connsiteX6" fmla="*/ 148420 w 2987823"/>
                <a:gd name="connsiteY6" fmla="*/ 890502 h 890502"/>
                <a:gd name="connsiteX7" fmla="*/ 0 w 2987823"/>
                <a:gd name="connsiteY7" fmla="*/ 742082 h 890502"/>
                <a:gd name="connsiteX8" fmla="*/ 0 w 2987823"/>
                <a:gd name="connsiteY8" fmla="*/ 148420 h 8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823" h="890502">
                  <a:moveTo>
                    <a:pt x="0" y="148420"/>
                  </a:moveTo>
                  <a:cubicBezTo>
                    <a:pt x="0" y="66450"/>
                    <a:pt x="66450" y="0"/>
                    <a:pt x="148420" y="0"/>
                  </a:cubicBezTo>
                  <a:lnTo>
                    <a:pt x="2839403" y="0"/>
                  </a:lnTo>
                  <a:cubicBezTo>
                    <a:pt x="2921373" y="0"/>
                    <a:pt x="2987823" y="66450"/>
                    <a:pt x="2987823" y="148420"/>
                  </a:cubicBezTo>
                  <a:lnTo>
                    <a:pt x="2987823" y="742082"/>
                  </a:lnTo>
                  <a:cubicBezTo>
                    <a:pt x="2987823" y="824052"/>
                    <a:pt x="2921373" y="890502"/>
                    <a:pt x="2839403" y="890502"/>
                  </a:cubicBezTo>
                  <a:lnTo>
                    <a:pt x="148420" y="890502"/>
                  </a:lnTo>
                  <a:cubicBezTo>
                    <a:pt x="66450" y="890502"/>
                    <a:pt x="0" y="824052"/>
                    <a:pt x="0" y="742082"/>
                  </a:cubicBezTo>
                  <a:lnTo>
                    <a:pt x="0" y="148420"/>
                  </a:lnTo>
                  <a:close/>
                </a:path>
              </a:pathLst>
            </a:custGeom>
            <a:solidFill>
              <a:srgbClr val="EBC7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21" tIns="129196" rIns="214921" bIns="129196" numCol="1" spcCol="1270" anchor="ctr" anchorCtr="0">
              <a:noAutofit/>
            </a:bodyPr>
            <a:lstStyle/>
            <a:p>
              <a:pPr marL="0" lvl="0" indent="0" algn="ctr" defTabSz="2000250">
                <a:lnSpc>
                  <a:spcPct val="90000"/>
                </a:lnSpc>
                <a:spcBef>
                  <a:spcPct val="0"/>
                </a:spcBef>
                <a:spcAft>
                  <a:spcPct val="35000"/>
                </a:spcAft>
                <a:buNone/>
              </a:pPr>
              <a:r>
                <a:rPr lang="pt-BR" b="1" kern="1200" dirty="0" err="1">
                  <a:effectLst>
                    <a:outerShdw blurRad="38100" dist="38100" dir="2700000" algn="tl">
                      <a:srgbClr val="000000">
                        <a:alpha val="43137"/>
                      </a:srgbClr>
                    </a:outerShdw>
                  </a:effectLst>
                  <a:latin typeface="Trebuchet MS" panose="020B0603020202020204" pitchFamily="34" charset="0"/>
                </a:rPr>
                <a:t>Mesóﬁlas</a:t>
              </a:r>
              <a:r>
                <a:rPr lang="pt-BR" b="1" kern="1200" dirty="0">
                  <a:effectLst>
                    <a:outerShdw blurRad="38100" dist="38100" dir="2700000" algn="tl">
                      <a:srgbClr val="000000">
                        <a:alpha val="43137"/>
                      </a:srgbClr>
                    </a:outerShdw>
                  </a:effectLst>
                  <a:latin typeface="Trebuchet MS" panose="020B0603020202020204" pitchFamily="34" charset="0"/>
                </a:rPr>
                <a:t> </a:t>
              </a:r>
            </a:p>
          </p:txBody>
        </p:sp>
        <p:sp>
          <p:nvSpPr>
            <p:cNvPr id="12" name="Forma Livre: Forma 11">
              <a:extLst>
                <a:ext uri="{FF2B5EF4-FFF2-40B4-BE49-F238E27FC236}">
                  <a16:creationId xmlns:a16="http://schemas.microsoft.com/office/drawing/2014/main" xmlns="" id="{834A764F-C1AF-4C18-82E2-7FF526D70AB0}"/>
                </a:ext>
              </a:extLst>
            </p:cNvPr>
            <p:cNvSpPr/>
            <p:nvPr/>
          </p:nvSpPr>
          <p:spPr>
            <a:xfrm>
              <a:off x="1887523" y="4293168"/>
              <a:ext cx="6778303" cy="712401"/>
            </a:xfrm>
            <a:custGeom>
              <a:avLst/>
              <a:gdLst>
                <a:gd name="connsiteX0" fmla="*/ 118736 w 712401"/>
                <a:gd name="connsiteY0" fmla="*/ 0 h 5311685"/>
                <a:gd name="connsiteX1" fmla="*/ 593665 w 712401"/>
                <a:gd name="connsiteY1" fmla="*/ 0 h 5311685"/>
                <a:gd name="connsiteX2" fmla="*/ 712401 w 712401"/>
                <a:gd name="connsiteY2" fmla="*/ 118736 h 5311685"/>
                <a:gd name="connsiteX3" fmla="*/ 712401 w 712401"/>
                <a:gd name="connsiteY3" fmla="*/ 5311685 h 5311685"/>
                <a:gd name="connsiteX4" fmla="*/ 712401 w 712401"/>
                <a:gd name="connsiteY4" fmla="*/ 5311685 h 5311685"/>
                <a:gd name="connsiteX5" fmla="*/ 0 w 712401"/>
                <a:gd name="connsiteY5" fmla="*/ 5311685 h 5311685"/>
                <a:gd name="connsiteX6" fmla="*/ 0 w 712401"/>
                <a:gd name="connsiteY6" fmla="*/ 5311685 h 5311685"/>
                <a:gd name="connsiteX7" fmla="*/ 0 w 712401"/>
                <a:gd name="connsiteY7" fmla="*/ 118736 h 5311685"/>
                <a:gd name="connsiteX8" fmla="*/ 118736 w 712401"/>
                <a:gd name="connsiteY8" fmla="*/ 0 h 53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01" h="5311685">
                  <a:moveTo>
                    <a:pt x="712401" y="885302"/>
                  </a:moveTo>
                  <a:lnTo>
                    <a:pt x="712401" y="4426383"/>
                  </a:lnTo>
                  <a:cubicBezTo>
                    <a:pt x="712401" y="4915319"/>
                    <a:pt x="705271" y="5311681"/>
                    <a:pt x="696476" y="5311681"/>
                  </a:cubicBezTo>
                  <a:lnTo>
                    <a:pt x="0" y="5311681"/>
                  </a:lnTo>
                  <a:lnTo>
                    <a:pt x="0" y="5311681"/>
                  </a:lnTo>
                  <a:lnTo>
                    <a:pt x="0" y="4"/>
                  </a:lnTo>
                  <a:lnTo>
                    <a:pt x="0" y="4"/>
                  </a:lnTo>
                  <a:lnTo>
                    <a:pt x="696476" y="4"/>
                  </a:lnTo>
                  <a:cubicBezTo>
                    <a:pt x="705271" y="4"/>
                    <a:pt x="712401" y="396366"/>
                    <a:pt x="712401" y="885302"/>
                  </a:cubicBezTo>
                  <a:close/>
                </a:path>
              </a:pathLst>
            </a:custGeom>
            <a:solidFill>
              <a:srgbClr val="EBC766">
                <a:alpha val="3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447" rIns="88116" bIns="61447" numCol="1" spcCol="1270" anchor="ctr" anchorCtr="0">
              <a:noAutofit/>
            </a:bodyPr>
            <a:lstStyle/>
            <a:p>
              <a:pPr marL="0" lvl="1" algn="ctr" defTabSz="622300">
                <a:lnSpc>
                  <a:spcPct val="90000"/>
                </a:lnSpc>
                <a:spcBef>
                  <a:spcPct val="0"/>
                </a:spcBef>
                <a:spcAft>
                  <a:spcPct val="15000"/>
                </a:spcAft>
              </a:pPr>
              <a:r>
                <a:rPr lang="pt-BR" sz="1600" kern="1200" dirty="0">
                  <a:solidFill>
                    <a:schemeClr val="tx1">
                      <a:lumMod val="75000"/>
                      <a:lumOff val="25000"/>
                    </a:schemeClr>
                  </a:solidFill>
                  <a:latin typeface="Trebuchet MS" panose="020B0603020202020204" pitchFamily="34" charset="0"/>
                </a:rPr>
                <a:t>Adaptam-se a ambientes áridos ou semiáridos. Têm poucas folhas e muitos espinhos. Esse é o caso das vegetações que se desenvolvem em clima desértico ou semiárido.</a:t>
              </a:r>
            </a:p>
          </p:txBody>
        </p:sp>
        <p:sp>
          <p:nvSpPr>
            <p:cNvPr id="13" name="Forma Livre: Forma 12">
              <a:extLst>
                <a:ext uri="{FF2B5EF4-FFF2-40B4-BE49-F238E27FC236}">
                  <a16:creationId xmlns:a16="http://schemas.microsoft.com/office/drawing/2014/main" xmlns="" id="{F3428BB0-06BB-4362-A3C4-AB1709423E12}"/>
                </a:ext>
              </a:extLst>
            </p:cNvPr>
            <p:cNvSpPr/>
            <p:nvPr/>
          </p:nvSpPr>
          <p:spPr>
            <a:xfrm>
              <a:off x="366318" y="4204118"/>
              <a:ext cx="1521205" cy="890502"/>
            </a:xfrm>
            <a:custGeom>
              <a:avLst/>
              <a:gdLst>
                <a:gd name="connsiteX0" fmla="*/ 0 w 2987823"/>
                <a:gd name="connsiteY0" fmla="*/ 148420 h 890502"/>
                <a:gd name="connsiteX1" fmla="*/ 148420 w 2987823"/>
                <a:gd name="connsiteY1" fmla="*/ 0 h 890502"/>
                <a:gd name="connsiteX2" fmla="*/ 2839403 w 2987823"/>
                <a:gd name="connsiteY2" fmla="*/ 0 h 890502"/>
                <a:gd name="connsiteX3" fmla="*/ 2987823 w 2987823"/>
                <a:gd name="connsiteY3" fmla="*/ 148420 h 890502"/>
                <a:gd name="connsiteX4" fmla="*/ 2987823 w 2987823"/>
                <a:gd name="connsiteY4" fmla="*/ 742082 h 890502"/>
                <a:gd name="connsiteX5" fmla="*/ 2839403 w 2987823"/>
                <a:gd name="connsiteY5" fmla="*/ 890502 h 890502"/>
                <a:gd name="connsiteX6" fmla="*/ 148420 w 2987823"/>
                <a:gd name="connsiteY6" fmla="*/ 890502 h 890502"/>
                <a:gd name="connsiteX7" fmla="*/ 0 w 2987823"/>
                <a:gd name="connsiteY7" fmla="*/ 742082 h 890502"/>
                <a:gd name="connsiteX8" fmla="*/ 0 w 2987823"/>
                <a:gd name="connsiteY8" fmla="*/ 148420 h 8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823" h="890502">
                  <a:moveTo>
                    <a:pt x="0" y="148420"/>
                  </a:moveTo>
                  <a:cubicBezTo>
                    <a:pt x="0" y="66450"/>
                    <a:pt x="66450" y="0"/>
                    <a:pt x="148420" y="0"/>
                  </a:cubicBezTo>
                  <a:lnTo>
                    <a:pt x="2839403" y="0"/>
                  </a:lnTo>
                  <a:cubicBezTo>
                    <a:pt x="2921373" y="0"/>
                    <a:pt x="2987823" y="66450"/>
                    <a:pt x="2987823" y="148420"/>
                  </a:cubicBezTo>
                  <a:lnTo>
                    <a:pt x="2987823" y="742082"/>
                  </a:lnTo>
                  <a:cubicBezTo>
                    <a:pt x="2987823" y="824052"/>
                    <a:pt x="2921373" y="890502"/>
                    <a:pt x="2839403" y="890502"/>
                  </a:cubicBezTo>
                  <a:lnTo>
                    <a:pt x="148420" y="890502"/>
                  </a:lnTo>
                  <a:cubicBezTo>
                    <a:pt x="66450" y="890502"/>
                    <a:pt x="0" y="824052"/>
                    <a:pt x="0" y="742082"/>
                  </a:cubicBezTo>
                  <a:lnTo>
                    <a:pt x="0" y="148420"/>
                  </a:lnTo>
                  <a:close/>
                </a:path>
              </a:pathLst>
            </a:custGeom>
            <a:solidFill>
              <a:srgbClr val="EBC7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21" tIns="129196" rIns="214921" bIns="129196" numCol="1" spcCol="1270" anchor="ctr" anchorCtr="0">
              <a:noAutofit/>
            </a:bodyPr>
            <a:lstStyle/>
            <a:p>
              <a:pPr marL="0" lvl="0" indent="0" algn="ctr" defTabSz="2000250">
                <a:lnSpc>
                  <a:spcPct val="90000"/>
                </a:lnSpc>
                <a:spcBef>
                  <a:spcPct val="0"/>
                </a:spcBef>
                <a:spcAft>
                  <a:spcPct val="35000"/>
                </a:spcAft>
                <a:buNone/>
              </a:pPr>
              <a:r>
                <a:rPr lang="pt-BR" b="1" kern="1200" dirty="0" err="1">
                  <a:effectLst>
                    <a:outerShdw blurRad="38100" dist="38100" dir="2700000" algn="tl">
                      <a:srgbClr val="000000">
                        <a:alpha val="43137"/>
                      </a:srgbClr>
                    </a:outerShdw>
                  </a:effectLst>
                  <a:latin typeface="Trebuchet MS" panose="020B0603020202020204" pitchFamily="34" charset="0"/>
                </a:rPr>
                <a:t>Xeróﬁlas</a:t>
              </a:r>
              <a:endParaRPr lang="pt-BR" b="1" kern="1200" dirty="0">
                <a:effectLst>
                  <a:outerShdw blurRad="38100" dist="38100" dir="2700000" algn="tl">
                    <a:srgbClr val="000000">
                      <a:alpha val="43137"/>
                    </a:srgbClr>
                  </a:outerShdw>
                </a:effectLst>
                <a:latin typeface="Trebuchet MS" panose="020B0603020202020204" pitchFamily="34" charset="0"/>
              </a:endParaRPr>
            </a:p>
          </p:txBody>
        </p:sp>
        <p:sp>
          <p:nvSpPr>
            <p:cNvPr id="14" name="Forma Livre: Forma 13">
              <a:extLst>
                <a:ext uri="{FF2B5EF4-FFF2-40B4-BE49-F238E27FC236}">
                  <a16:creationId xmlns:a16="http://schemas.microsoft.com/office/drawing/2014/main" xmlns="" id="{AFA1AFA9-F186-4448-9B4A-16E90E9E9C06}"/>
                </a:ext>
              </a:extLst>
            </p:cNvPr>
            <p:cNvSpPr/>
            <p:nvPr/>
          </p:nvSpPr>
          <p:spPr>
            <a:xfrm>
              <a:off x="1887523" y="5228195"/>
              <a:ext cx="6778303" cy="712401"/>
            </a:xfrm>
            <a:custGeom>
              <a:avLst/>
              <a:gdLst>
                <a:gd name="connsiteX0" fmla="*/ 118736 w 712401"/>
                <a:gd name="connsiteY0" fmla="*/ 0 h 5311685"/>
                <a:gd name="connsiteX1" fmla="*/ 593665 w 712401"/>
                <a:gd name="connsiteY1" fmla="*/ 0 h 5311685"/>
                <a:gd name="connsiteX2" fmla="*/ 712401 w 712401"/>
                <a:gd name="connsiteY2" fmla="*/ 118736 h 5311685"/>
                <a:gd name="connsiteX3" fmla="*/ 712401 w 712401"/>
                <a:gd name="connsiteY3" fmla="*/ 5311685 h 5311685"/>
                <a:gd name="connsiteX4" fmla="*/ 712401 w 712401"/>
                <a:gd name="connsiteY4" fmla="*/ 5311685 h 5311685"/>
                <a:gd name="connsiteX5" fmla="*/ 0 w 712401"/>
                <a:gd name="connsiteY5" fmla="*/ 5311685 h 5311685"/>
                <a:gd name="connsiteX6" fmla="*/ 0 w 712401"/>
                <a:gd name="connsiteY6" fmla="*/ 5311685 h 5311685"/>
                <a:gd name="connsiteX7" fmla="*/ 0 w 712401"/>
                <a:gd name="connsiteY7" fmla="*/ 118736 h 5311685"/>
                <a:gd name="connsiteX8" fmla="*/ 118736 w 712401"/>
                <a:gd name="connsiteY8" fmla="*/ 0 h 531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01" h="5311685">
                  <a:moveTo>
                    <a:pt x="712401" y="885302"/>
                  </a:moveTo>
                  <a:lnTo>
                    <a:pt x="712401" y="4426383"/>
                  </a:lnTo>
                  <a:cubicBezTo>
                    <a:pt x="712401" y="4915319"/>
                    <a:pt x="705271" y="5311681"/>
                    <a:pt x="696476" y="5311681"/>
                  </a:cubicBezTo>
                  <a:lnTo>
                    <a:pt x="0" y="5311681"/>
                  </a:lnTo>
                  <a:lnTo>
                    <a:pt x="0" y="5311681"/>
                  </a:lnTo>
                  <a:lnTo>
                    <a:pt x="0" y="4"/>
                  </a:lnTo>
                  <a:lnTo>
                    <a:pt x="0" y="4"/>
                  </a:lnTo>
                  <a:lnTo>
                    <a:pt x="696476" y="4"/>
                  </a:lnTo>
                  <a:cubicBezTo>
                    <a:pt x="705271" y="4"/>
                    <a:pt x="712401" y="396366"/>
                    <a:pt x="712401" y="885302"/>
                  </a:cubicBezTo>
                  <a:close/>
                </a:path>
              </a:pathLst>
            </a:custGeom>
            <a:solidFill>
              <a:srgbClr val="EBC766">
                <a:alpha val="3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61447" rIns="88116" bIns="61447" numCol="1" spcCol="1270" anchor="ctr" anchorCtr="0">
              <a:noAutofit/>
            </a:bodyPr>
            <a:lstStyle/>
            <a:p>
              <a:pPr marL="0" lvl="1" algn="ctr" defTabSz="622300">
                <a:lnSpc>
                  <a:spcPct val="90000"/>
                </a:lnSpc>
                <a:spcBef>
                  <a:spcPct val="0"/>
                </a:spcBef>
                <a:spcAft>
                  <a:spcPct val="15000"/>
                </a:spcAft>
              </a:pPr>
              <a:r>
                <a:rPr lang="pt-BR" sz="1600" kern="1200" dirty="0">
                  <a:solidFill>
                    <a:schemeClr val="tx1">
                      <a:lumMod val="75000"/>
                      <a:lumOff val="25000"/>
                    </a:schemeClr>
                  </a:solidFill>
                  <a:latin typeface="Trebuchet MS" panose="020B0603020202020204" pitchFamily="34" charset="0"/>
                </a:rPr>
                <a:t>Adaptam-se a ambientes de grande salinidade, como é o caso dos manguezais e da vegetação que se desenvolvem nos pântanos.</a:t>
              </a:r>
            </a:p>
          </p:txBody>
        </p:sp>
        <p:sp>
          <p:nvSpPr>
            <p:cNvPr id="15" name="Forma Livre: Forma 14">
              <a:extLst>
                <a:ext uri="{FF2B5EF4-FFF2-40B4-BE49-F238E27FC236}">
                  <a16:creationId xmlns:a16="http://schemas.microsoft.com/office/drawing/2014/main" xmlns="" id="{D9B0D398-C498-4264-A430-7BF261A5E002}"/>
                </a:ext>
              </a:extLst>
            </p:cNvPr>
            <p:cNvSpPr/>
            <p:nvPr/>
          </p:nvSpPr>
          <p:spPr>
            <a:xfrm>
              <a:off x="366318" y="5139145"/>
              <a:ext cx="1521205" cy="890502"/>
            </a:xfrm>
            <a:custGeom>
              <a:avLst/>
              <a:gdLst>
                <a:gd name="connsiteX0" fmla="*/ 0 w 2987823"/>
                <a:gd name="connsiteY0" fmla="*/ 148420 h 890502"/>
                <a:gd name="connsiteX1" fmla="*/ 148420 w 2987823"/>
                <a:gd name="connsiteY1" fmla="*/ 0 h 890502"/>
                <a:gd name="connsiteX2" fmla="*/ 2839403 w 2987823"/>
                <a:gd name="connsiteY2" fmla="*/ 0 h 890502"/>
                <a:gd name="connsiteX3" fmla="*/ 2987823 w 2987823"/>
                <a:gd name="connsiteY3" fmla="*/ 148420 h 890502"/>
                <a:gd name="connsiteX4" fmla="*/ 2987823 w 2987823"/>
                <a:gd name="connsiteY4" fmla="*/ 742082 h 890502"/>
                <a:gd name="connsiteX5" fmla="*/ 2839403 w 2987823"/>
                <a:gd name="connsiteY5" fmla="*/ 890502 h 890502"/>
                <a:gd name="connsiteX6" fmla="*/ 148420 w 2987823"/>
                <a:gd name="connsiteY6" fmla="*/ 890502 h 890502"/>
                <a:gd name="connsiteX7" fmla="*/ 0 w 2987823"/>
                <a:gd name="connsiteY7" fmla="*/ 742082 h 890502"/>
                <a:gd name="connsiteX8" fmla="*/ 0 w 2987823"/>
                <a:gd name="connsiteY8" fmla="*/ 148420 h 8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823" h="890502">
                  <a:moveTo>
                    <a:pt x="0" y="148420"/>
                  </a:moveTo>
                  <a:cubicBezTo>
                    <a:pt x="0" y="66450"/>
                    <a:pt x="66450" y="0"/>
                    <a:pt x="148420" y="0"/>
                  </a:cubicBezTo>
                  <a:lnTo>
                    <a:pt x="2839403" y="0"/>
                  </a:lnTo>
                  <a:cubicBezTo>
                    <a:pt x="2921373" y="0"/>
                    <a:pt x="2987823" y="66450"/>
                    <a:pt x="2987823" y="148420"/>
                  </a:cubicBezTo>
                  <a:lnTo>
                    <a:pt x="2987823" y="742082"/>
                  </a:lnTo>
                  <a:cubicBezTo>
                    <a:pt x="2987823" y="824052"/>
                    <a:pt x="2921373" y="890502"/>
                    <a:pt x="2839403" y="890502"/>
                  </a:cubicBezTo>
                  <a:lnTo>
                    <a:pt x="148420" y="890502"/>
                  </a:lnTo>
                  <a:cubicBezTo>
                    <a:pt x="66450" y="890502"/>
                    <a:pt x="0" y="824052"/>
                    <a:pt x="0" y="742082"/>
                  </a:cubicBezTo>
                  <a:lnTo>
                    <a:pt x="0" y="148420"/>
                  </a:lnTo>
                  <a:close/>
                </a:path>
              </a:pathLst>
            </a:custGeom>
            <a:solidFill>
              <a:srgbClr val="EBC7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921" tIns="129196" rIns="214921" bIns="129196" numCol="1" spcCol="1270" anchor="ctr" anchorCtr="0">
              <a:noAutofit/>
            </a:bodyPr>
            <a:lstStyle/>
            <a:p>
              <a:pPr marL="0" lvl="0" indent="0" algn="ctr" defTabSz="2000250">
                <a:lnSpc>
                  <a:spcPct val="90000"/>
                </a:lnSpc>
                <a:spcBef>
                  <a:spcPct val="0"/>
                </a:spcBef>
                <a:spcAft>
                  <a:spcPct val="35000"/>
                </a:spcAft>
                <a:buNone/>
              </a:pPr>
              <a:r>
                <a:rPr lang="pt-BR" b="1" kern="1200" dirty="0" err="1">
                  <a:effectLst>
                    <a:outerShdw blurRad="38100" dist="38100" dir="2700000" algn="tl">
                      <a:srgbClr val="000000">
                        <a:alpha val="43137"/>
                      </a:srgbClr>
                    </a:outerShdw>
                  </a:effectLst>
                  <a:latin typeface="Trebuchet MS" panose="020B0603020202020204" pitchFamily="34" charset="0"/>
                </a:rPr>
                <a:t>Halóﬁlas</a:t>
              </a:r>
              <a:endParaRPr lang="pt-BR" b="1" kern="1200" dirty="0">
                <a:effectLst>
                  <a:outerShdw blurRad="38100" dist="38100" dir="2700000" algn="tl">
                    <a:srgbClr val="000000">
                      <a:alpha val="43137"/>
                    </a:srgbClr>
                  </a:outerShdw>
                </a:effectLst>
                <a:latin typeface="Trebuchet MS" panose="020B0603020202020204" pitchFamily="34" charset="0"/>
              </a:endParaRPr>
            </a:p>
          </p:txBody>
        </p:sp>
      </p:grpSp>
    </p:spTree>
    <p:extLst>
      <p:ext uri="{BB962C8B-B14F-4D97-AF65-F5344CB8AC3E}">
        <p14:creationId xmlns:p14="http://schemas.microsoft.com/office/powerpoint/2010/main" val="158376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Domínios </a:t>
            </a:r>
            <a:r>
              <a:rPr lang="pt-BR" b="1" dirty="0" err="1">
                <a:solidFill>
                  <a:srgbClr val="EBC766"/>
                </a:solidFill>
              </a:rPr>
              <a:t>climatobotânicos</a:t>
            </a:r>
            <a:endParaRPr lang="pt-BR" b="1" dirty="0">
              <a:solidFill>
                <a:srgbClr val="EBC766"/>
              </a:solidFill>
            </a:endParaRPr>
          </a:p>
          <a:p>
            <a:endParaRPr lang="pt-BR" dirty="0"/>
          </a:p>
        </p:txBody>
      </p:sp>
      <p:pic>
        <p:nvPicPr>
          <p:cNvPr id="3" name="Imagem 2">
            <a:extLst>
              <a:ext uri="{FF2B5EF4-FFF2-40B4-BE49-F238E27FC236}">
                <a16:creationId xmlns:a16="http://schemas.microsoft.com/office/drawing/2014/main" xmlns="" id="{38B2D933-18A7-4387-9D6E-ED254757402D}"/>
              </a:ext>
            </a:extLst>
          </p:cNvPr>
          <p:cNvPicPr>
            <a:picLocks noChangeAspect="1"/>
          </p:cNvPicPr>
          <p:nvPr/>
        </p:nvPicPr>
        <p:blipFill>
          <a:blip r:embed="rId2"/>
          <a:stretch>
            <a:fillRect/>
          </a:stretch>
        </p:blipFill>
        <p:spPr>
          <a:xfrm>
            <a:off x="793488" y="1401906"/>
            <a:ext cx="7557025" cy="4792419"/>
          </a:xfrm>
          <a:prstGeom prst="rect">
            <a:avLst/>
          </a:prstGeom>
        </p:spPr>
      </p:pic>
      <p:sp>
        <p:nvSpPr>
          <p:cNvPr id="16" name="Retângulo 15">
            <a:extLst>
              <a:ext uri="{FF2B5EF4-FFF2-40B4-BE49-F238E27FC236}">
                <a16:creationId xmlns:a16="http://schemas.microsoft.com/office/drawing/2014/main" xmlns="" id="{104F5C4A-2259-4FA3-A899-BD9D579B3240}"/>
              </a:ext>
            </a:extLst>
          </p:cNvPr>
          <p:cNvSpPr/>
          <p:nvPr/>
        </p:nvSpPr>
        <p:spPr>
          <a:xfrm rot="16200000">
            <a:off x="6079747" y="3737241"/>
            <a:ext cx="4572000" cy="184666"/>
          </a:xfrm>
          <a:prstGeom prst="rect">
            <a:avLst/>
          </a:prstGeom>
        </p:spPr>
        <p:txBody>
          <a:bodyPr>
            <a:spAutoFit/>
          </a:bodyPr>
          <a:lstStyle/>
          <a:p>
            <a:pPr algn="r"/>
            <a:r>
              <a:rPr lang="pt-BR" sz="600" dirty="0">
                <a:solidFill>
                  <a:schemeClr val="tx1">
                    <a:lumMod val="75000"/>
                    <a:lumOff val="25000"/>
                  </a:schemeClr>
                </a:solidFill>
                <a:latin typeface="Trebuchet MS" panose="020B0603020202020204" pitchFamily="34" charset="0"/>
              </a:rPr>
              <a:t>FERREIRA, Graça Maria Lemos. Atlas geográfico: espaço mundial. São Paulo: Moderna, 2010. p. 24.</a:t>
            </a:r>
          </a:p>
        </p:txBody>
      </p:sp>
    </p:spTree>
    <p:extLst>
      <p:ext uri="{BB962C8B-B14F-4D97-AF65-F5344CB8AC3E}">
        <p14:creationId xmlns:p14="http://schemas.microsoft.com/office/powerpoint/2010/main" val="2208217367"/>
      </p:ext>
    </p:extLst>
  </p:cSld>
  <p:clrMapOvr>
    <a:masterClrMapping/>
  </p:clrMapOvr>
</p:sld>
</file>

<file path=ppt/theme/theme1.xml><?xml version="1.0" encoding="utf-8"?>
<a:theme xmlns:a="http://schemas.openxmlformats.org/drawingml/2006/main" name="Modelos de slides">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TotalTime>
  <Words>1825</Words>
  <Application>Microsoft Office PowerPoint</Application>
  <PresentationFormat>Apresentação na tela (4:3)</PresentationFormat>
  <Paragraphs>120</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Modelos de slides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Ético</dc:creator>
  <cp:lastModifiedBy>Usuario</cp:lastModifiedBy>
  <cp:revision>66</cp:revision>
  <dcterms:created xsi:type="dcterms:W3CDTF">2017-10-06T20:41:42Z</dcterms:created>
  <dcterms:modified xsi:type="dcterms:W3CDTF">2020-03-05T13:36:47Z</dcterms:modified>
</cp:coreProperties>
</file>